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305" r:id="rId5"/>
    <p:sldId id="307" r:id="rId6"/>
    <p:sldId id="319" r:id="rId7"/>
    <p:sldId id="320" r:id="rId8"/>
    <p:sldId id="308"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6" r:id="rId24"/>
    <p:sldId id="337" r:id="rId25"/>
    <p:sldId id="338" r:id="rId26"/>
    <p:sldId id="339" r:id="rId27"/>
    <p:sldId id="343" r:id="rId28"/>
    <p:sldId id="340" r:id="rId29"/>
    <p:sldId id="341" r:id="rId30"/>
    <p:sldId id="342" r:id="rId31"/>
    <p:sldId id="344" r:id="rId32"/>
    <p:sldId id="347" r:id="rId33"/>
    <p:sldId id="348" r:id="rId34"/>
    <p:sldId id="345" r:id="rId35"/>
    <p:sldId id="349" r:id="rId36"/>
    <p:sldId id="350" r:id="rId37"/>
    <p:sldId id="346" r:id="rId38"/>
    <p:sldId id="351" r:id="rId39"/>
    <p:sldId id="352" r:id="rId40"/>
    <p:sldId id="353" r:id="rId41"/>
    <p:sldId id="354" r:id="rId42"/>
    <p:sldId id="355" r:id="rId43"/>
    <p:sldId id="356" r:id="rId44"/>
    <p:sldId id="357" r:id="rId45"/>
    <p:sldId id="358" r:id="rId46"/>
    <p:sldId id="359" r:id="rId47"/>
    <p:sldId id="360" r:id="rId48"/>
    <p:sldId id="31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A38E0-E14F-6334-81AD-E1C3A0A67F06}" v="4" dt="2024-12-30T20:58:53.202"/>
    <p1510:client id="{7D83EA15-7E52-B3D0-BE5C-34A4A664BC08}" v="3445" dt="2024-12-30T14:49:40.284"/>
  </p1510:revLst>
</p1510:revInfo>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792"/>
        <p:guide pos="528"/>
        <p:guide pos="7128"/>
        <p:guide orient="horz" pos="2808"/>
        <p:guide pos="2976"/>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12/30/2024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12/30/2024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917E-922A-1054-6306-D37C378F1165}"/>
              </a:ext>
            </a:extLst>
          </p:cNvPr>
          <p:cNvSpPr>
            <a:spLocks noGrp="1"/>
          </p:cNvSpPr>
          <p:nvPr>
            <p:ph type="title"/>
          </p:nvPr>
        </p:nvSpPr>
        <p:spPr>
          <a:xfrm>
            <a:off x="7416571" y="4546780"/>
            <a:ext cx="3915991" cy="920348"/>
          </a:xfrm>
        </p:spPr>
        <p:txBody>
          <a:bodyPr/>
          <a:lstStyle/>
          <a:p>
            <a:pPr>
              <a:lnSpc>
                <a:spcPct val="100000"/>
              </a:lnSpc>
              <a:spcBef>
                <a:spcPts val="0"/>
              </a:spcBef>
            </a:pPr>
            <a:r>
              <a:rPr lang="en-US" sz="1600" b="0">
                <a:solidFill>
                  <a:schemeClr val="bg1">
                    <a:lumMod val="85000"/>
                  </a:schemeClr>
                </a:solidFill>
                <a:latin typeface="Century Gothic"/>
              </a:rPr>
              <a:t>Presentation by: </a:t>
            </a:r>
          </a:p>
          <a:p>
            <a:pPr>
              <a:lnSpc>
                <a:spcPct val="100000"/>
              </a:lnSpc>
              <a:spcBef>
                <a:spcPts val="0"/>
              </a:spcBef>
            </a:pPr>
            <a:r>
              <a:rPr lang="en-US" sz="1600">
                <a:solidFill>
                  <a:schemeClr val="bg1">
                    <a:lumMod val="85000"/>
                  </a:schemeClr>
                </a:solidFill>
                <a:latin typeface="Calibri"/>
                <a:ea typeface="Calibri"/>
                <a:cs typeface="Calibri"/>
              </a:rPr>
              <a:t> </a:t>
            </a:r>
            <a:br>
              <a:rPr lang="en-US" sz="1600">
                <a:solidFill>
                  <a:schemeClr val="bg1">
                    <a:lumMod val="85000"/>
                  </a:schemeClr>
                </a:solidFill>
                <a:latin typeface="Calibri"/>
                <a:ea typeface="Calibri"/>
                <a:cs typeface="Calibri"/>
              </a:rPr>
            </a:br>
            <a:r>
              <a:rPr lang="en-US" sz="1600">
                <a:solidFill>
                  <a:schemeClr val="bg1">
                    <a:lumMod val="85000"/>
                  </a:schemeClr>
                </a:solidFill>
                <a:latin typeface="Calibri"/>
                <a:ea typeface="Calibri"/>
                <a:cs typeface="Calibri"/>
              </a:rPr>
              <a:t>  Shekhar Anand</a:t>
            </a:r>
            <a:endParaRPr lang="en-US" sz="1600" b="0">
              <a:solidFill>
                <a:schemeClr val="bg1">
                  <a:lumMod val="85000"/>
                </a:schemeClr>
              </a:solidFill>
              <a:latin typeface="Calibri"/>
              <a:ea typeface="Calibri"/>
              <a:cs typeface="Calibri"/>
            </a:endParaRPr>
          </a:p>
          <a:p>
            <a:endParaRPr lang="en-US">
              <a:solidFill>
                <a:schemeClr val="bg1">
                  <a:lumMod val="85000"/>
                </a:schemeClr>
              </a:solidFill>
            </a:endParaRPr>
          </a:p>
        </p:txBody>
      </p:sp>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466393" y="1536192"/>
            <a:ext cx="10860214" cy="1893448"/>
          </a:xfrm>
        </p:spPr>
        <p:txBody>
          <a:bodyPr vert="horz" lIns="0" tIns="0" rIns="0" bIns="0" rtlCol="0" anchor="t">
            <a:noAutofit/>
          </a:bodyPr>
          <a:lstStyle/>
          <a:p>
            <a:pPr>
              <a:lnSpc>
                <a:spcPct val="90000"/>
              </a:lnSpc>
              <a:spcBef>
                <a:spcPct val="0"/>
              </a:spcBef>
              <a:spcAft>
                <a:spcPts val="0"/>
              </a:spcAft>
            </a:pPr>
            <a:r>
              <a:rPr lang="en-US" sz="6000">
                <a:solidFill>
                  <a:schemeClr val="accent3">
                    <a:lumMod val="40000"/>
                    <a:lumOff val="60000"/>
                  </a:schemeClr>
                </a:solidFill>
                <a:latin typeface="Book Antiqua"/>
              </a:rPr>
              <a:t>EDA Case Study on Bank Loan</a:t>
            </a:r>
          </a:p>
          <a:p>
            <a:pPr>
              <a:lnSpc>
                <a:spcPct val="90000"/>
              </a:lnSpc>
              <a:spcBef>
                <a:spcPct val="0"/>
              </a:spcBef>
              <a:spcAft>
                <a:spcPts val="0"/>
              </a:spcAft>
            </a:pPr>
            <a:endParaRPr lang="en-US" sz="6000">
              <a:solidFill>
                <a:schemeClr val="accent3">
                  <a:lumMod val="40000"/>
                  <a:lumOff val="60000"/>
                </a:schemeClr>
              </a:solidFill>
              <a:latin typeface="Book Antiqua"/>
            </a:endParaRPr>
          </a:p>
          <a:p>
            <a:endParaRPr lang="en-US">
              <a:solidFill>
                <a:schemeClr val="accent3">
                  <a:lumMod val="40000"/>
                  <a:lumOff val="60000"/>
                </a:schemeClr>
              </a:solidFill>
            </a:endParaRPr>
          </a:p>
        </p:txBody>
      </p:sp>
    </p:spTree>
    <p:extLst>
      <p:ext uri="{BB962C8B-B14F-4D97-AF65-F5344CB8AC3E}">
        <p14:creationId xmlns:p14="http://schemas.microsoft.com/office/powerpoint/2010/main" val="15169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189861"/>
            <a:ext cx="10479024" cy="557784"/>
          </a:xfrm>
        </p:spPr>
        <p:txBody>
          <a:bodyPr/>
          <a:lstStyle/>
          <a:p>
            <a:r>
              <a:rPr lang="en-US">
                <a:solidFill>
                  <a:srgbClr val="0070C0"/>
                </a:solidFill>
                <a:ea typeface="+mj-lt"/>
                <a:cs typeface="+mj-lt"/>
              </a:rPr>
              <a:t>Analysis of education type</a:t>
            </a:r>
            <a:endParaRPr lang="en-US">
              <a:solidFill>
                <a:srgbClr val="0070C0"/>
              </a:solidFill>
            </a:endParaRPr>
          </a:p>
          <a:p>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6838925" y="2089892"/>
            <a:ext cx="4675954" cy="2986651"/>
          </a:xfrm>
        </p:spPr>
        <p:txBody>
          <a:bodyPr vert="horz" lIns="0" tIns="0" rIns="0" bIns="0" rtlCol="0" anchor="t">
            <a:normAutofit/>
          </a:bodyPr>
          <a:lstStyle/>
          <a:p>
            <a:pPr marL="347345" indent="-347345"/>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Secondary/Secondary special is more in both Defaulter(1) and non-defaulter(0)</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Calibri"/>
                <a:cs typeface="Calibri"/>
              </a:rPr>
              <a:t>Academic degree is less in both Defaulter(1) and non-defaulter(0) so, we can be consider for loans.</a:t>
            </a:r>
          </a:p>
          <a:p>
            <a:pPr marL="0" indent="0">
              <a:buNone/>
            </a:pPr>
            <a:endParaRPr lang="en-US">
              <a:solidFill>
                <a:schemeClr val="accent3">
                  <a:lumMod val="76000"/>
                </a:schemeClr>
              </a:solidFill>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endParaRPr lang="en-US"/>
          </a:p>
        </p:txBody>
      </p:sp>
      <p:pic>
        <p:nvPicPr>
          <p:cNvPr id="3" name="Picture 2" descr="A pie chart with different colored circles&#10;&#10;Description automatically generated">
            <a:extLst>
              <a:ext uri="{FF2B5EF4-FFF2-40B4-BE49-F238E27FC236}">
                <a16:creationId xmlns:a16="http://schemas.microsoft.com/office/drawing/2014/main" id="{A7EF775A-7B7B-5C3C-4F6D-488EE9185114}"/>
              </a:ext>
            </a:extLst>
          </p:cNvPr>
          <p:cNvPicPr>
            <a:picLocks noChangeAspect="1"/>
          </p:cNvPicPr>
          <p:nvPr/>
        </p:nvPicPr>
        <p:blipFill>
          <a:blip r:embed="rId2"/>
          <a:stretch>
            <a:fillRect/>
          </a:stretch>
        </p:blipFill>
        <p:spPr>
          <a:xfrm>
            <a:off x="442452" y="613314"/>
            <a:ext cx="5100484" cy="2970518"/>
          </a:xfrm>
          <a:prstGeom prst="rect">
            <a:avLst/>
          </a:prstGeom>
        </p:spPr>
      </p:pic>
      <p:pic>
        <p:nvPicPr>
          <p:cNvPr id="6" name="Picture 5" descr="A pie chart with text on it&#10;&#10;Description automatically generated">
            <a:extLst>
              <a:ext uri="{FF2B5EF4-FFF2-40B4-BE49-F238E27FC236}">
                <a16:creationId xmlns:a16="http://schemas.microsoft.com/office/drawing/2014/main" id="{F7BF7403-C1B6-9EEB-C9BE-2030524DDDE4}"/>
              </a:ext>
            </a:extLst>
          </p:cNvPr>
          <p:cNvPicPr>
            <a:picLocks noChangeAspect="1"/>
          </p:cNvPicPr>
          <p:nvPr/>
        </p:nvPicPr>
        <p:blipFill>
          <a:blip r:embed="rId3"/>
          <a:stretch>
            <a:fillRect/>
          </a:stretch>
        </p:blipFill>
        <p:spPr>
          <a:xfrm>
            <a:off x="442453" y="3692859"/>
            <a:ext cx="5106627" cy="3140943"/>
          </a:xfrm>
          <a:prstGeom prst="rect">
            <a:avLst/>
          </a:prstGeom>
        </p:spPr>
      </p:pic>
    </p:spTree>
    <p:extLst>
      <p:ext uri="{BB962C8B-B14F-4D97-AF65-F5344CB8AC3E}">
        <p14:creationId xmlns:p14="http://schemas.microsoft.com/office/powerpoint/2010/main" val="50376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Amount INCOME RANGE</a:t>
            </a:r>
            <a:endParaRPr lang="en-US">
              <a:solidFill>
                <a:srgbClr val="0070C0"/>
              </a:solidFill>
            </a:endParaRPr>
          </a:p>
          <a:p>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670183" y="2741279"/>
            <a:ext cx="3520662" cy="2298393"/>
          </a:xfrm>
        </p:spPr>
        <p:txBody>
          <a:bodyPr vert="horz" lIns="0" tIns="0" rIns="0" bIns="0" rtlCol="0" anchor="t">
            <a:normAutofit/>
          </a:bodyPr>
          <a:lstStyle/>
          <a:p>
            <a:pPr marL="347345" indent="-347345"/>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1-2L Income range is more in both Defaulter(1) and non-defaulter(0)</a:t>
            </a:r>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11</a:t>
            </a:fld>
            <a:endParaRPr lang="en-US"/>
          </a:p>
        </p:txBody>
      </p:sp>
      <p:pic>
        <p:nvPicPr>
          <p:cNvPr id="7" name="Picture 6" descr="A screenshot of a graph&#10;&#10;Description automatically generated">
            <a:extLst>
              <a:ext uri="{FF2B5EF4-FFF2-40B4-BE49-F238E27FC236}">
                <a16:creationId xmlns:a16="http://schemas.microsoft.com/office/drawing/2014/main" id="{19DD9D56-D2AB-328F-6376-C06544311F1A}"/>
              </a:ext>
            </a:extLst>
          </p:cNvPr>
          <p:cNvPicPr>
            <a:picLocks noChangeAspect="1"/>
          </p:cNvPicPr>
          <p:nvPr/>
        </p:nvPicPr>
        <p:blipFill>
          <a:blip r:embed="rId2"/>
          <a:stretch>
            <a:fillRect/>
          </a:stretch>
        </p:blipFill>
        <p:spPr>
          <a:xfrm>
            <a:off x="147484" y="1478862"/>
            <a:ext cx="8363563" cy="4410321"/>
          </a:xfrm>
          <a:prstGeom prst="rect">
            <a:avLst/>
          </a:prstGeom>
        </p:spPr>
      </p:pic>
    </p:spTree>
    <p:extLst>
      <p:ext uri="{BB962C8B-B14F-4D97-AF65-F5344CB8AC3E}">
        <p14:creationId xmlns:p14="http://schemas.microsoft.com/office/powerpoint/2010/main" val="308030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Gender</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338344" y="2089892"/>
            <a:ext cx="3809485" cy="2986651"/>
          </a:xfrm>
        </p:spPr>
        <p:txBody>
          <a:bodyPr vert="horz" lIns="0" tIns="0" rIns="0" bIns="0" rtlCol="0" anchor="t">
            <a:normAutofit/>
          </a:bodyPr>
          <a:lstStyle/>
          <a:p>
            <a:pPr marL="347345" indent="-347345"/>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ea typeface="+mn-lt"/>
                <a:cs typeface="+mn-lt"/>
              </a:rPr>
              <a:t>Female applicants are more compared to Male applicants.</a:t>
            </a:r>
            <a:endParaRPr lang="en-US">
              <a:solidFill>
                <a:schemeClr val="accent3">
                  <a:lumMod val="76000"/>
                </a:schemeClr>
              </a:solidFill>
            </a:endParaRPr>
          </a:p>
          <a:p>
            <a:pPr marL="347345" indent="-347345"/>
            <a:r>
              <a:rPr lang="en-US">
                <a:solidFill>
                  <a:schemeClr val="accent3">
                    <a:lumMod val="76000"/>
                  </a:schemeClr>
                </a:solidFill>
                <a:ea typeface="+mn-lt"/>
                <a:cs typeface="+mn-lt"/>
              </a:rPr>
              <a:t>Number of female is more in both Defaulter(1) and non-defaulter(0).</a:t>
            </a:r>
            <a:endParaRPr lang="en-US">
              <a:solidFill>
                <a:schemeClr val="accent3">
                  <a:lumMod val="76000"/>
                </a:schemeClr>
              </a:solidFill>
            </a:endParaRP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12</a:t>
            </a:fld>
            <a:endParaRPr lang="en-US"/>
          </a:p>
        </p:txBody>
      </p:sp>
      <p:pic>
        <p:nvPicPr>
          <p:cNvPr id="3" name="Picture 2">
            <a:extLst>
              <a:ext uri="{FF2B5EF4-FFF2-40B4-BE49-F238E27FC236}">
                <a16:creationId xmlns:a16="http://schemas.microsoft.com/office/drawing/2014/main" id="{5EAB2170-0188-0FC7-90ED-AD63235A881E}"/>
              </a:ext>
            </a:extLst>
          </p:cNvPr>
          <p:cNvPicPr>
            <a:picLocks noChangeAspect="1"/>
          </p:cNvPicPr>
          <p:nvPr/>
        </p:nvPicPr>
        <p:blipFill>
          <a:blip r:embed="rId2"/>
          <a:stretch>
            <a:fillRect/>
          </a:stretch>
        </p:blipFill>
        <p:spPr>
          <a:xfrm>
            <a:off x="184355" y="1838177"/>
            <a:ext cx="7988708" cy="3667114"/>
          </a:xfrm>
          <a:prstGeom prst="rect">
            <a:avLst/>
          </a:prstGeom>
        </p:spPr>
      </p:pic>
    </p:spTree>
    <p:extLst>
      <p:ext uri="{BB962C8B-B14F-4D97-AF65-F5344CB8AC3E}">
        <p14:creationId xmlns:p14="http://schemas.microsoft.com/office/powerpoint/2010/main" val="2157181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AGE group</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032748" y="2710553"/>
            <a:ext cx="3047485" cy="1438071"/>
          </a:xfrm>
        </p:spPr>
        <p:txBody>
          <a:bodyPr vert="horz" lIns="0" tIns="0" rIns="0" bIns="0" rtlCol="0" anchor="t">
            <a:normAutofit lnSpcReduction="10000"/>
          </a:bodyPr>
          <a:lstStyle/>
          <a:p>
            <a:pPr marL="347345" indent="-347345"/>
            <a:r>
              <a:rPr lang="en-US">
                <a:solidFill>
                  <a:schemeClr val="accent3">
                    <a:lumMod val="76000"/>
                  </a:schemeClr>
                </a:solidFill>
                <a:latin typeface="Calibri"/>
                <a:ea typeface="Calibri"/>
                <a:cs typeface="Calibri"/>
              </a:rPr>
              <a:t>Group age 30-35 is more defaulters(1)</a:t>
            </a:r>
          </a:p>
          <a:p>
            <a:pPr marL="347345" indent="-347345"/>
            <a:r>
              <a:rPr lang="en-US">
                <a:solidFill>
                  <a:schemeClr val="accent3">
                    <a:lumMod val="76000"/>
                  </a:schemeClr>
                </a:solidFill>
                <a:latin typeface="Calibri"/>
                <a:ea typeface="+mn-lt"/>
                <a:cs typeface="+mn-lt"/>
              </a:rPr>
              <a:t>Group age 35-40 is more non-defaulter(0).</a:t>
            </a:r>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13</a:t>
            </a:fld>
            <a:endParaRPr lang="en-US"/>
          </a:p>
        </p:txBody>
      </p:sp>
      <p:pic>
        <p:nvPicPr>
          <p:cNvPr id="6" name="Picture 5" descr="A graph of a number of people&#10;&#10;Description automatically generated">
            <a:extLst>
              <a:ext uri="{FF2B5EF4-FFF2-40B4-BE49-F238E27FC236}">
                <a16:creationId xmlns:a16="http://schemas.microsoft.com/office/drawing/2014/main" id="{4D5A6E91-F668-5313-C0F5-5A59126374E7}"/>
              </a:ext>
            </a:extLst>
          </p:cNvPr>
          <p:cNvPicPr>
            <a:picLocks noChangeAspect="1"/>
          </p:cNvPicPr>
          <p:nvPr/>
        </p:nvPicPr>
        <p:blipFill>
          <a:blip r:embed="rId2"/>
          <a:stretch>
            <a:fillRect/>
          </a:stretch>
        </p:blipFill>
        <p:spPr>
          <a:xfrm>
            <a:off x="114089" y="1371600"/>
            <a:ext cx="4362257" cy="4342170"/>
          </a:xfrm>
          <a:prstGeom prst="rect">
            <a:avLst/>
          </a:prstGeom>
        </p:spPr>
      </p:pic>
      <p:pic>
        <p:nvPicPr>
          <p:cNvPr id="7" name="Picture 6" descr="A graph with blue lines&#10;&#10;Description automatically generated">
            <a:extLst>
              <a:ext uri="{FF2B5EF4-FFF2-40B4-BE49-F238E27FC236}">
                <a16:creationId xmlns:a16="http://schemas.microsoft.com/office/drawing/2014/main" id="{7ABB8B51-3061-14DD-91DA-0611516FE7D5}"/>
              </a:ext>
            </a:extLst>
          </p:cNvPr>
          <p:cNvPicPr>
            <a:picLocks noChangeAspect="1"/>
          </p:cNvPicPr>
          <p:nvPr/>
        </p:nvPicPr>
        <p:blipFill>
          <a:blip r:embed="rId3"/>
          <a:stretch>
            <a:fillRect/>
          </a:stretch>
        </p:blipFill>
        <p:spPr>
          <a:xfrm>
            <a:off x="4479366" y="1371600"/>
            <a:ext cx="4511458" cy="4336024"/>
          </a:xfrm>
          <a:prstGeom prst="rect">
            <a:avLst/>
          </a:prstGeom>
        </p:spPr>
      </p:pic>
    </p:spTree>
    <p:extLst>
      <p:ext uri="{BB962C8B-B14F-4D97-AF65-F5344CB8AC3E}">
        <p14:creationId xmlns:p14="http://schemas.microsoft.com/office/powerpoint/2010/main" val="2194586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Income type</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032748" y="2710553"/>
            <a:ext cx="3047485" cy="1438071"/>
          </a:xfrm>
        </p:spPr>
        <p:txBody>
          <a:bodyPr vert="horz" lIns="0" tIns="0" rIns="0" bIns="0" rtlCol="0" anchor="t">
            <a:normAutofit fontScale="92500" lnSpcReduction="10000"/>
          </a:bodyPr>
          <a:lstStyle/>
          <a:p>
            <a:pPr marL="347345" indent="-347345"/>
            <a:r>
              <a:rPr lang="en-US">
                <a:solidFill>
                  <a:schemeClr val="accent3">
                    <a:lumMod val="76000"/>
                  </a:schemeClr>
                </a:solidFill>
                <a:latin typeface="Calibri"/>
                <a:ea typeface="Calibri"/>
                <a:cs typeface="Calibri"/>
              </a:rPr>
              <a:t>Working Professional people count has more in both Defaulter(1) and non-defaulter(0) in comparison to others.</a:t>
            </a: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14</a:t>
            </a:fld>
            <a:endParaRPr lang="en-US"/>
          </a:p>
        </p:txBody>
      </p:sp>
      <p:pic>
        <p:nvPicPr>
          <p:cNvPr id="3" name="Picture 2">
            <a:extLst>
              <a:ext uri="{FF2B5EF4-FFF2-40B4-BE49-F238E27FC236}">
                <a16:creationId xmlns:a16="http://schemas.microsoft.com/office/drawing/2014/main" id="{2EB88E1F-20FD-F1ED-0AD6-0CB52A284610}"/>
              </a:ext>
            </a:extLst>
          </p:cNvPr>
          <p:cNvPicPr>
            <a:picLocks noChangeAspect="1"/>
          </p:cNvPicPr>
          <p:nvPr/>
        </p:nvPicPr>
        <p:blipFill>
          <a:blip r:embed="rId2"/>
          <a:stretch>
            <a:fillRect/>
          </a:stretch>
        </p:blipFill>
        <p:spPr>
          <a:xfrm>
            <a:off x="122903" y="1198346"/>
            <a:ext cx="8732274" cy="5051244"/>
          </a:xfrm>
          <a:prstGeom prst="rect">
            <a:avLst/>
          </a:prstGeom>
        </p:spPr>
      </p:pic>
    </p:spTree>
    <p:extLst>
      <p:ext uri="{BB962C8B-B14F-4D97-AF65-F5344CB8AC3E}">
        <p14:creationId xmlns:p14="http://schemas.microsoft.com/office/powerpoint/2010/main" val="211380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employment years</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616541" y="1702748"/>
            <a:ext cx="2568160" cy="4983828"/>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Majority of the Employee is from 0-5 range for both defaulters(1) and non-defaulters(0).</a:t>
            </a:r>
          </a:p>
          <a:p>
            <a:pPr marL="347345" indent="-347345"/>
            <a:r>
              <a:rPr lang="en-US">
                <a:solidFill>
                  <a:schemeClr val="accent3">
                    <a:lumMod val="76000"/>
                  </a:schemeClr>
                </a:solidFill>
                <a:latin typeface="Calibri"/>
                <a:ea typeface="Calibri"/>
                <a:cs typeface="Calibri"/>
              </a:rPr>
              <a:t>Work experience and loan application are inversely proportional.</a:t>
            </a:r>
          </a:p>
          <a:p>
            <a:pPr marL="347345" indent="-347345"/>
            <a:r>
              <a:rPr lang="en-US">
                <a:solidFill>
                  <a:schemeClr val="accent3">
                    <a:lumMod val="76000"/>
                  </a:schemeClr>
                </a:solidFill>
                <a:latin typeface="Calibri"/>
                <a:ea typeface="Calibri"/>
                <a:cs typeface="Calibri"/>
              </a:rPr>
              <a:t>As work experience increase loan applicants are decreasing.</a:t>
            </a: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Aptos Light"/>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15</a:t>
            </a:fld>
            <a:endParaRPr lang="en-US"/>
          </a:p>
        </p:txBody>
      </p:sp>
      <p:pic>
        <p:nvPicPr>
          <p:cNvPr id="6" name="Picture 5" descr="A pie chart with numbers and a number of people&#10;&#10;Description automatically generated">
            <a:extLst>
              <a:ext uri="{FF2B5EF4-FFF2-40B4-BE49-F238E27FC236}">
                <a16:creationId xmlns:a16="http://schemas.microsoft.com/office/drawing/2014/main" id="{FCA80EFC-FD5F-98DA-06F6-318DF1970A3C}"/>
              </a:ext>
            </a:extLst>
          </p:cNvPr>
          <p:cNvPicPr>
            <a:picLocks noChangeAspect="1"/>
          </p:cNvPicPr>
          <p:nvPr/>
        </p:nvPicPr>
        <p:blipFill>
          <a:blip r:embed="rId2"/>
          <a:stretch>
            <a:fillRect/>
          </a:stretch>
        </p:blipFill>
        <p:spPr>
          <a:xfrm>
            <a:off x="-857" y="1734165"/>
            <a:ext cx="4905554" cy="4163961"/>
          </a:xfrm>
          <a:prstGeom prst="rect">
            <a:avLst/>
          </a:prstGeom>
        </p:spPr>
      </p:pic>
      <p:pic>
        <p:nvPicPr>
          <p:cNvPr id="7" name="Picture 6" descr="A pie chart with numbers and a number of people&#10;&#10;Description automatically generated">
            <a:extLst>
              <a:ext uri="{FF2B5EF4-FFF2-40B4-BE49-F238E27FC236}">
                <a16:creationId xmlns:a16="http://schemas.microsoft.com/office/drawing/2014/main" id="{17796E1A-0C65-7F77-D544-97EF3B401BD9}"/>
              </a:ext>
            </a:extLst>
          </p:cNvPr>
          <p:cNvPicPr>
            <a:picLocks noChangeAspect="1"/>
          </p:cNvPicPr>
          <p:nvPr/>
        </p:nvPicPr>
        <p:blipFill>
          <a:blip r:embed="rId3"/>
          <a:stretch>
            <a:fillRect/>
          </a:stretch>
        </p:blipFill>
        <p:spPr>
          <a:xfrm>
            <a:off x="4900521" y="1728020"/>
            <a:ext cx="4695395" cy="4176251"/>
          </a:xfrm>
          <a:prstGeom prst="rect">
            <a:avLst/>
          </a:prstGeom>
        </p:spPr>
      </p:pic>
    </p:spTree>
    <p:extLst>
      <p:ext uri="{BB962C8B-B14F-4D97-AF65-F5344CB8AC3E}">
        <p14:creationId xmlns:p14="http://schemas.microsoft.com/office/powerpoint/2010/main" val="264455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417232" y="2740103"/>
            <a:ext cx="11662925" cy="858897"/>
          </a:xfrm>
        </p:spPr>
        <p:txBody>
          <a:bodyPr/>
          <a:lstStyle/>
          <a:p>
            <a:r>
              <a:rPr lang="en-US" sz="3600" b="0">
                <a:solidFill>
                  <a:schemeClr val="accent4">
                    <a:lumMod val="60000"/>
                    <a:lumOff val="40000"/>
                  </a:schemeClr>
                </a:solidFill>
              </a:rPr>
              <a:t>Bivariate ANALYSIS ON APPLICATION DATASET</a:t>
            </a:r>
            <a:endParaRPr lang="en-US">
              <a:solidFill>
                <a:schemeClr val="accent4">
                  <a:lumMod val="60000"/>
                  <a:lumOff val="40000"/>
                </a:schemeClr>
              </a:solidFill>
            </a:endParaRPr>
          </a:p>
        </p:txBody>
      </p:sp>
    </p:spTree>
    <p:extLst>
      <p:ext uri="{BB962C8B-B14F-4D97-AF65-F5344CB8AC3E}">
        <p14:creationId xmlns:p14="http://schemas.microsoft.com/office/powerpoint/2010/main" val="254914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education type</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436670" y="2304974"/>
            <a:ext cx="3643563" cy="2058733"/>
          </a:xfrm>
        </p:spPr>
        <p:txBody>
          <a:bodyPr vert="horz" lIns="0" tIns="0" rIns="0" bIns="0" rtlCol="0" anchor="t">
            <a:normAutofit lnSpcReduction="10000"/>
          </a:bodyPr>
          <a:lstStyle/>
          <a:p>
            <a:pPr marL="347345" indent="-347345"/>
            <a:r>
              <a:rPr lang="en-US">
                <a:solidFill>
                  <a:schemeClr val="accent3">
                    <a:lumMod val="76000"/>
                  </a:schemeClr>
                </a:solidFill>
                <a:latin typeface="Calibri"/>
                <a:ea typeface="Calibri"/>
                <a:cs typeface="Calibri"/>
              </a:rPr>
              <a:t>Lower secondary is highest percentage of defaulters.</a:t>
            </a:r>
          </a:p>
          <a:p>
            <a:pPr marL="347345" indent="-347345"/>
            <a:r>
              <a:rPr lang="en-US">
                <a:solidFill>
                  <a:schemeClr val="accent3">
                    <a:lumMod val="76000"/>
                  </a:schemeClr>
                </a:solidFill>
                <a:latin typeface="Calibri"/>
                <a:ea typeface="Calibri"/>
                <a:cs typeface="Calibri"/>
              </a:rPr>
              <a:t>Academic degree is lowest percentage of defaulters. </a:t>
            </a:r>
            <a:r>
              <a:rPr lang="en-US">
                <a:solidFill>
                  <a:schemeClr val="accent3">
                    <a:lumMod val="76000"/>
                  </a:schemeClr>
                </a:solidFill>
                <a:latin typeface="Calibri"/>
                <a:ea typeface="+mn-lt"/>
                <a:cs typeface="+mn-lt"/>
              </a:rPr>
              <a:t>So Academic degree education can consider for loan.</a:t>
            </a:r>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17</a:t>
            </a:fld>
            <a:endParaRPr lang="en-US"/>
          </a:p>
        </p:txBody>
      </p:sp>
      <p:pic>
        <p:nvPicPr>
          <p:cNvPr id="3" name="Picture 2" descr="A graph of different colored bars&#10;&#10;Description automatically generated">
            <a:extLst>
              <a:ext uri="{FF2B5EF4-FFF2-40B4-BE49-F238E27FC236}">
                <a16:creationId xmlns:a16="http://schemas.microsoft.com/office/drawing/2014/main" id="{96C9E0FB-3A1F-53D4-E226-AA21A74BC9AA}"/>
              </a:ext>
            </a:extLst>
          </p:cNvPr>
          <p:cNvPicPr>
            <a:picLocks noChangeAspect="1"/>
          </p:cNvPicPr>
          <p:nvPr/>
        </p:nvPicPr>
        <p:blipFill>
          <a:blip r:embed="rId2"/>
          <a:stretch>
            <a:fillRect/>
          </a:stretch>
        </p:blipFill>
        <p:spPr>
          <a:xfrm>
            <a:off x="98481" y="990600"/>
            <a:ext cx="8117441" cy="5565057"/>
          </a:xfrm>
          <a:prstGeom prst="rect">
            <a:avLst/>
          </a:prstGeom>
        </p:spPr>
      </p:pic>
    </p:spTree>
    <p:extLst>
      <p:ext uri="{BB962C8B-B14F-4D97-AF65-F5344CB8AC3E}">
        <p14:creationId xmlns:p14="http://schemas.microsoft.com/office/powerpoint/2010/main" val="398865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education Status and amount credit</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541138" y="2937925"/>
            <a:ext cx="3416192" cy="983330"/>
          </a:xfrm>
        </p:spPr>
        <p:txBody>
          <a:bodyPr vert="horz" lIns="0" tIns="0" rIns="0" bIns="0" rtlCol="0" anchor="t">
            <a:normAutofit/>
          </a:bodyPr>
          <a:lstStyle/>
          <a:p>
            <a:pPr marL="347345" indent="-347345"/>
            <a:r>
              <a:rPr lang="en-US">
                <a:solidFill>
                  <a:schemeClr val="accent3">
                    <a:lumMod val="76000"/>
                  </a:schemeClr>
                </a:solidFill>
                <a:latin typeface="Calibri"/>
                <a:ea typeface="+mn-lt"/>
                <a:cs typeface="+mn-lt"/>
              </a:rPr>
              <a:t>Married people with Academic degree  is having highest  amount credited</a:t>
            </a: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18</a:t>
            </a:fld>
            <a:endParaRPr lang="en-US"/>
          </a:p>
        </p:txBody>
      </p:sp>
      <p:pic>
        <p:nvPicPr>
          <p:cNvPr id="6" name="Picture 5" descr="A graph of different colored squares&#10;&#10;Description automatically generated">
            <a:extLst>
              <a:ext uri="{FF2B5EF4-FFF2-40B4-BE49-F238E27FC236}">
                <a16:creationId xmlns:a16="http://schemas.microsoft.com/office/drawing/2014/main" id="{775F0398-32FA-E88D-75E8-8C6D966C7608}"/>
              </a:ext>
            </a:extLst>
          </p:cNvPr>
          <p:cNvPicPr>
            <a:picLocks noChangeAspect="1"/>
          </p:cNvPicPr>
          <p:nvPr/>
        </p:nvPicPr>
        <p:blipFill>
          <a:blip r:embed="rId2"/>
          <a:stretch>
            <a:fillRect/>
          </a:stretch>
        </p:blipFill>
        <p:spPr>
          <a:xfrm>
            <a:off x="94934" y="873842"/>
            <a:ext cx="8247437" cy="5798573"/>
          </a:xfrm>
          <a:prstGeom prst="rect">
            <a:avLst/>
          </a:prstGeom>
        </p:spPr>
      </p:pic>
    </p:spTree>
    <p:extLst>
      <p:ext uri="{BB962C8B-B14F-4D97-AF65-F5344CB8AC3E}">
        <p14:creationId xmlns:p14="http://schemas.microsoft.com/office/powerpoint/2010/main" val="398903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amount goods price and amount credit</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004964" y="2739143"/>
            <a:ext cx="3157774" cy="2070007"/>
          </a:xfrm>
        </p:spPr>
        <p:txBody>
          <a:bodyPr vert="horz" lIns="0" tIns="0" rIns="0" bIns="0" rtlCol="0" anchor="t">
            <a:normAutofit/>
          </a:bodyPr>
          <a:lstStyle/>
          <a:p>
            <a:pPr marL="347345" indent="-347345"/>
            <a:r>
              <a:rPr lang="en-US">
                <a:solidFill>
                  <a:schemeClr val="accent3">
                    <a:lumMod val="76000"/>
                  </a:schemeClr>
                </a:solidFill>
                <a:latin typeface="Calibri"/>
                <a:ea typeface="+mn-lt"/>
                <a:cs typeface="+mn-lt"/>
              </a:rPr>
              <a:t>AMT CREDIT and AMT GOODS PRICE are highly corelated, which means if increase in goods price, the credit increased directly and vice versa.</a:t>
            </a:r>
            <a:endParaRPr lang="en-US">
              <a:solidFill>
                <a:schemeClr val="accent3">
                  <a:lumMod val="76000"/>
                </a:schemeClr>
              </a:solidFill>
              <a:latin typeface="Calibri"/>
              <a:ea typeface="Calibri"/>
              <a:cs typeface="Calibri"/>
            </a:endParaRPr>
          </a:p>
          <a:p>
            <a:pPr marL="347345" indent="-347345"/>
            <a:endParaRPr lang="en-US"/>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19</a:t>
            </a:fld>
            <a:endParaRPr lang="en-US"/>
          </a:p>
        </p:txBody>
      </p:sp>
      <p:pic>
        <p:nvPicPr>
          <p:cNvPr id="7" name="Picture 6">
            <a:extLst>
              <a:ext uri="{FF2B5EF4-FFF2-40B4-BE49-F238E27FC236}">
                <a16:creationId xmlns:a16="http://schemas.microsoft.com/office/drawing/2014/main" id="{398CE9AE-46AA-70AC-1100-D50CE50AFFCD}"/>
              </a:ext>
            </a:extLst>
          </p:cNvPr>
          <p:cNvPicPr>
            <a:picLocks noChangeAspect="1"/>
          </p:cNvPicPr>
          <p:nvPr/>
        </p:nvPicPr>
        <p:blipFill>
          <a:blip r:embed="rId2"/>
          <a:stretch>
            <a:fillRect/>
          </a:stretch>
        </p:blipFill>
        <p:spPr>
          <a:xfrm>
            <a:off x="139148" y="1394103"/>
            <a:ext cx="8680173" cy="4752281"/>
          </a:xfrm>
          <a:prstGeom prst="rect">
            <a:avLst/>
          </a:prstGeom>
        </p:spPr>
      </p:pic>
    </p:spTree>
    <p:extLst>
      <p:ext uri="{BB962C8B-B14F-4D97-AF65-F5344CB8AC3E}">
        <p14:creationId xmlns:p14="http://schemas.microsoft.com/office/powerpoint/2010/main" val="256883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sz="3600" b="0">
                <a:solidFill>
                  <a:schemeClr val="accent4">
                    <a:lumMod val="60000"/>
                    <a:lumOff val="40000"/>
                  </a:schemeClr>
                </a:solidFill>
                <a:latin typeface="Book Antiqua"/>
              </a:rPr>
              <a:t>Business Objectives</a:t>
            </a:r>
          </a:p>
          <a:p>
            <a:endParaRPr lang="en-US" sz="3600" b="0">
              <a:solidFill>
                <a:schemeClr val="accent4">
                  <a:lumMod val="60000"/>
                  <a:lumOff val="40000"/>
                </a:schemeClr>
              </a:solidFill>
              <a:latin typeface="Book Antiqua"/>
            </a:endParaRPr>
          </a:p>
          <a:p>
            <a:endParaRPr lang="en-US" sz="3600" b="0">
              <a:solidFill>
                <a:schemeClr val="accent4">
                  <a:lumMod val="60000"/>
                  <a:lumOff val="40000"/>
                </a:schemeClr>
              </a:solidFill>
              <a:latin typeface="Book Antiqua"/>
            </a:endParaRPr>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16666" y="1935627"/>
            <a:ext cx="10581378" cy="3140914"/>
          </a:xfrm>
        </p:spPr>
        <p:txBody>
          <a:bodyPr vert="horz" lIns="0" tIns="0" rIns="0" bIns="0" rtlCol="0" anchor="t">
            <a:noAutofit/>
          </a:bodyPr>
          <a:lstStyle/>
          <a:p>
            <a:pPr marL="342900" indent="-342900">
              <a:lnSpc>
                <a:spcPct val="100000"/>
              </a:lnSpc>
              <a:spcBef>
                <a:spcPts val="1200"/>
              </a:spcBef>
              <a:spcAft>
                <a:spcPts val="200"/>
              </a:spcAft>
              <a:buAutoNum type="arabicPeriod"/>
            </a:pPr>
            <a:r>
              <a:rPr lang="en-US" sz="2000">
                <a:solidFill>
                  <a:schemeClr val="bg2">
                    <a:lumMod val="90000"/>
                  </a:schemeClr>
                </a:solidFill>
                <a:latin typeface="Calibri"/>
                <a:ea typeface="Calibri"/>
                <a:cs typeface="Calibri"/>
              </a:rPr>
              <a:t>The company wants to understand the driving factors behind loan default, i.e. the variables which are strong indicators of default. The company can utilize this knowledge for its portfolio and risk assessment</a:t>
            </a:r>
            <a:r>
              <a:rPr lang="en-US" sz="2000" b="1">
                <a:solidFill>
                  <a:schemeClr val="bg2">
                    <a:lumMod val="90000"/>
                  </a:schemeClr>
                </a:solidFill>
                <a:latin typeface="Calibri"/>
                <a:ea typeface="Calibri"/>
                <a:cs typeface="Calibri"/>
              </a:rPr>
              <a:t>.</a:t>
            </a:r>
          </a:p>
          <a:p>
            <a:pPr marL="342900" indent="-342900">
              <a:lnSpc>
                <a:spcPct val="100000"/>
              </a:lnSpc>
              <a:spcBef>
                <a:spcPts val="1200"/>
              </a:spcBef>
              <a:spcAft>
                <a:spcPts val="200"/>
              </a:spcAft>
              <a:buAutoNum type="arabicPeriod"/>
            </a:pPr>
            <a:r>
              <a:rPr lang="en-US" sz="2000">
                <a:solidFill>
                  <a:schemeClr val="bg2">
                    <a:lumMod val="90000"/>
                  </a:schemeClr>
                </a:solidFill>
                <a:latin typeface="Calibri"/>
                <a:ea typeface="Calibri"/>
                <a:cs typeface="Calibri"/>
              </a:rPr>
              <a:t>Develop a basic understanding of risk analytics in banking and financial services and understand how data is used to minimize the risk of losing money while lending to customers.</a:t>
            </a:r>
          </a:p>
          <a:p>
            <a:pPr marL="342900" indent="-3429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342900" indent="-342900">
              <a:lnSpc>
                <a:spcPct val="100000"/>
              </a:lnSpc>
              <a:spcBef>
                <a:spcPts val="1200"/>
              </a:spcBef>
              <a:spcAft>
                <a:spcPts val="200"/>
              </a:spcAft>
              <a:buAutoNum type="arabicPeriod"/>
            </a:pPr>
            <a:endParaRPr lang="en-US" sz="2000" b="1">
              <a:solidFill>
                <a:schemeClr val="bg2">
                  <a:lumMod val="90000"/>
                </a:schemeClr>
              </a:solidFill>
              <a:latin typeface="Calibri"/>
              <a:ea typeface="Calibri"/>
              <a:cs typeface="Calibri"/>
            </a:endParaRPr>
          </a:p>
          <a:p>
            <a:pPr marL="342900" indent="-3429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342900" indent="-342900">
              <a:lnSpc>
                <a:spcPct val="90000"/>
              </a:lnSpc>
              <a:spcBef>
                <a:spcPct val="0"/>
              </a:spcBef>
              <a:spcAft>
                <a:spcPts val="0"/>
              </a:spcAft>
              <a:buAutoNum type="arabicPeriod"/>
            </a:pPr>
            <a:endParaRPr lang="en-US" sz="2000">
              <a:solidFill>
                <a:schemeClr val="bg2">
                  <a:lumMod val="90000"/>
                </a:schemeClr>
              </a:solidFill>
              <a:latin typeface="Calibri"/>
              <a:ea typeface="Calibri"/>
              <a:cs typeface="Calibri"/>
            </a:endParaRPr>
          </a:p>
        </p:txBody>
      </p:sp>
    </p:spTree>
    <p:extLst>
      <p:ext uri="{BB962C8B-B14F-4D97-AF65-F5344CB8AC3E}">
        <p14:creationId xmlns:p14="http://schemas.microsoft.com/office/powerpoint/2010/main" val="1746520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429522"/>
            <a:ext cx="10479024" cy="557784"/>
          </a:xfrm>
        </p:spPr>
        <p:txBody>
          <a:bodyPr/>
          <a:lstStyle/>
          <a:p>
            <a:r>
              <a:rPr lang="en-US">
                <a:solidFill>
                  <a:srgbClr val="0070C0"/>
                </a:solidFill>
                <a:ea typeface="+mj-lt"/>
                <a:cs typeface="+mj-lt"/>
              </a:rPr>
              <a:t>Analysis of name income type and amount income total</a:t>
            </a:r>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376879" y="2937925"/>
            <a:ext cx="2789385" cy="1843652"/>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No defaulters for Businessman and student having income. Bank can consider them for loan.</a:t>
            </a: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20</a:t>
            </a:fld>
            <a:endParaRPr lang="en-US"/>
          </a:p>
        </p:txBody>
      </p:sp>
      <p:pic>
        <p:nvPicPr>
          <p:cNvPr id="3" name="Picture 2" descr="A graph of a number of people&#10;&#10;Description automatically generated">
            <a:extLst>
              <a:ext uri="{FF2B5EF4-FFF2-40B4-BE49-F238E27FC236}">
                <a16:creationId xmlns:a16="http://schemas.microsoft.com/office/drawing/2014/main" id="{1BCE9BCF-A2A1-A6EF-59AC-7D285D8DBB15}"/>
              </a:ext>
            </a:extLst>
          </p:cNvPr>
          <p:cNvPicPr>
            <a:picLocks noChangeAspect="1"/>
          </p:cNvPicPr>
          <p:nvPr/>
        </p:nvPicPr>
        <p:blipFill>
          <a:blip r:embed="rId2"/>
          <a:stretch>
            <a:fillRect/>
          </a:stretch>
        </p:blipFill>
        <p:spPr>
          <a:xfrm>
            <a:off x="239662" y="1115822"/>
            <a:ext cx="8806015" cy="4859870"/>
          </a:xfrm>
          <a:prstGeom prst="rect">
            <a:avLst/>
          </a:prstGeom>
        </p:spPr>
      </p:pic>
    </p:spTree>
    <p:extLst>
      <p:ext uri="{BB962C8B-B14F-4D97-AF65-F5344CB8AC3E}">
        <p14:creationId xmlns:p14="http://schemas.microsoft.com/office/powerpoint/2010/main" val="289166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527845" y="2998200"/>
            <a:ext cx="11662925" cy="858897"/>
          </a:xfrm>
        </p:spPr>
        <p:txBody>
          <a:bodyPr/>
          <a:lstStyle/>
          <a:p>
            <a:r>
              <a:rPr lang="en-US" sz="3200" b="0">
                <a:solidFill>
                  <a:schemeClr val="accent4">
                    <a:lumMod val="60000"/>
                    <a:lumOff val="40000"/>
                  </a:schemeClr>
                </a:solidFill>
              </a:rPr>
              <a:t>Multi-variate ANALYSIS ON APPLICATION DATASET</a:t>
            </a:r>
            <a:endParaRPr lang="en-US" sz="3200">
              <a:solidFill>
                <a:schemeClr val="accent4">
                  <a:lumMod val="60000"/>
                  <a:lumOff val="40000"/>
                </a:schemeClr>
              </a:solidFill>
            </a:endParaRPr>
          </a:p>
        </p:txBody>
      </p:sp>
    </p:spTree>
    <p:extLst>
      <p:ext uri="{BB962C8B-B14F-4D97-AF65-F5344CB8AC3E}">
        <p14:creationId xmlns:p14="http://schemas.microsoft.com/office/powerpoint/2010/main" val="370098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2152" y="429522"/>
            <a:ext cx="11984587" cy="557784"/>
          </a:xfrm>
        </p:spPr>
        <p:txBody>
          <a:bodyPr/>
          <a:lstStyle/>
          <a:p>
            <a:r>
              <a:rPr lang="en-US" sz="1800">
                <a:solidFill>
                  <a:srgbClr val="0070C0"/>
                </a:solidFill>
                <a:latin typeface="Calibri"/>
                <a:ea typeface="+mj-lt"/>
                <a:cs typeface="+mj-lt"/>
              </a:rPr>
              <a:t>Analysis of AMT_INCOME_TOTAL, AMT_CREDIT, AMT_ANNUITY and AMT_GOODS_PRICE </a:t>
            </a:r>
            <a:endParaRPr lang="en-US" sz="1800">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386509" y="5223926"/>
            <a:ext cx="4596061" cy="1610135"/>
          </a:xfrm>
        </p:spPr>
        <p:txBody>
          <a:bodyPr vert="horz" lIns="0" tIns="0" rIns="0" bIns="0" rtlCol="0" anchor="t">
            <a:normAutofit fontScale="70000" lnSpcReduction="20000"/>
          </a:bodyPr>
          <a:lstStyle/>
          <a:p>
            <a:pPr marL="347345" indent="-347345"/>
            <a:r>
              <a:rPr lang="en-US">
                <a:solidFill>
                  <a:schemeClr val="accent3">
                    <a:lumMod val="76000"/>
                  </a:schemeClr>
                </a:solidFill>
                <a:ea typeface="+mn-lt"/>
                <a:cs typeface="+mn-lt"/>
              </a:rPr>
              <a:t>Highly corelate columns(Defaulter)</a:t>
            </a:r>
            <a:endParaRPr lang="en-US">
              <a:solidFill>
                <a:schemeClr val="accent3">
                  <a:lumMod val="76000"/>
                </a:schemeClr>
              </a:solidFill>
            </a:endParaRPr>
          </a:p>
          <a:p>
            <a:pPr marL="0" indent="0">
              <a:buNone/>
            </a:pPr>
            <a:r>
              <a:rPr lang="en-US">
                <a:solidFill>
                  <a:schemeClr val="accent3">
                    <a:lumMod val="76000"/>
                  </a:schemeClr>
                </a:solidFill>
                <a:ea typeface="+mn-lt"/>
                <a:cs typeface="+mn-lt"/>
              </a:rPr>
              <a:t>             - AMT_CREDIT and AMT_ANNUITY (0.75)</a:t>
            </a:r>
          </a:p>
          <a:p>
            <a:pPr marL="0" indent="0">
              <a:buNone/>
            </a:pPr>
            <a:r>
              <a:rPr lang="en-US">
                <a:solidFill>
                  <a:schemeClr val="accent3">
                    <a:lumMod val="76000"/>
                  </a:schemeClr>
                </a:solidFill>
                <a:ea typeface="+mn-lt"/>
                <a:cs typeface="+mn-lt"/>
              </a:rPr>
              <a:t>             - AMT_CREDIT and AMT_GOODS_PRICE (0.98)</a:t>
            </a:r>
          </a:p>
          <a:p>
            <a:pPr marL="0" indent="0">
              <a:buNone/>
            </a:pPr>
            <a:r>
              <a:rPr lang="en-US">
                <a:solidFill>
                  <a:schemeClr val="accent3">
                    <a:lumMod val="76000"/>
                  </a:schemeClr>
                </a:solidFill>
                <a:ea typeface="+mn-lt"/>
                <a:cs typeface="+mn-lt"/>
              </a:rPr>
              <a:t>             - AMT_ANNUITY and AMT_GOODS_PRICE (0.75)</a:t>
            </a:r>
            <a:endParaRPr lang="en-US">
              <a:solidFill>
                <a:schemeClr val="accent3">
                  <a:lumMod val="76000"/>
                </a:schemeClr>
              </a:solidFill>
            </a:endParaRPr>
          </a:p>
          <a:p>
            <a:pPr marL="347345" indent="-347345"/>
            <a:endParaRPr lang="en-US"/>
          </a:p>
          <a:p>
            <a:pPr marL="347345" indent="-347345"/>
            <a:endParaRPr lang="en-US">
              <a:solidFill>
                <a:schemeClr val="accent3">
                  <a:lumMod val="76000"/>
                </a:schemeClr>
              </a:solidFill>
            </a:endParaRPr>
          </a:p>
          <a:p>
            <a:pPr marL="0" indent="0">
              <a:buNone/>
            </a:pPr>
            <a:endParaRPr lang="en-US">
              <a:solidFill>
                <a:schemeClr val="accent3">
                  <a:lumMod val="76000"/>
                </a:schemeClr>
              </a:solidFill>
            </a:endParaRP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22</a:t>
            </a:fld>
            <a:endParaRPr lang="en-US"/>
          </a:p>
        </p:txBody>
      </p:sp>
      <p:pic>
        <p:nvPicPr>
          <p:cNvPr id="7" name="Picture 6" descr="A blue squares with white text&#10;&#10;Description automatically generated">
            <a:extLst>
              <a:ext uri="{FF2B5EF4-FFF2-40B4-BE49-F238E27FC236}">
                <a16:creationId xmlns:a16="http://schemas.microsoft.com/office/drawing/2014/main" id="{DD974E21-13B8-55D9-DACD-7AA452DA0EA0}"/>
              </a:ext>
            </a:extLst>
          </p:cNvPr>
          <p:cNvPicPr>
            <a:picLocks noChangeAspect="1"/>
          </p:cNvPicPr>
          <p:nvPr/>
        </p:nvPicPr>
        <p:blipFill>
          <a:blip r:embed="rId2"/>
          <a:stretch>
            <a:fillRect/>
          </a:stretch>
        </p:blipFill>
        <p:spPr>
          <a:xfrm>
            <a:off x="201626" y="879987"/>
            <a:ext cx="5754199" cy="4299155"/>
          </a:xfrm>
          <a:prstGeom prst="rect">
            <a:avLst/>
          </a:prstGeom>
        </p:spPr>
      </p:pic>
      <p:pic>
        <p:nvPicPr>
          <p:cNvPr id="8" name="Picture 7">
            <a:extLst>
              <a:ext uri="{FF2B5EF4-FFF2-40B4-BE49-F238E27FC236}">
                <a16:creationId xmlns:a16="http://schemas.microsoft.com/office/drawing/2014/main" id="{8C36B08B-9EEE-32F1-E1D1-340BB514D201}"/>
              </a:ext>
            </a:extLst>
          </p:cNvPr>
          <p:cNvPicPr>
            <a:picLocks noChangeAspect="1"/>
          </p:cNvPicPr>
          <p:nvPr/>
        </p:nvPicPr>
        <p:blipFill>
          <a:blip r:embed="rId3"/>
          <a:stretch>
            <a:fillRect/>
          </a:stretch>
        </p:blipFill>
        <p:spPr>
          <a:xfrm>
            <a:off x="6345126" y="879987"/>
            <a:ext cx="5622327" cy="4305300"/>
          </a:xfrm>
          <a:prstGeom prst="rect">
            <a:avLst/>
          </a:prstGeom>
        </p:spPr>
      </p:pic>
      <p:sp>
        <p:nvSpPr>
          <p:cNvPr id="6" name="Content Placeholder 4">
            <a:extLst>
              <a:ext uri="{FF2B5EF4-FFF2-40B4-BE49-F238E27FC236}">
                <a16:creationId xmlns:a16="http://schemas.microsoft.com/office/drawing/2014/main" id="{BA7F7151-BC14-A628-B706-9576CFE5A2AB}"/>
              </a:ext>
            </a:extLst>
          </p:cNvPr>
          <p:cNvSpPr txBox="1">
            <a:spLocks/>
          </p:cNvSpPr>
          <p:nvPr/>
        </p:nvSpPr>
        <p:spPr>
          <a:xfrm>
            <a:off x="6679153" y="5230073"/>
            <a:ext cx="4239641" cy="1616279"/>
          </a:xfrm>
          <a:prstGeom prst="rect">
            <a:avLst/>
          </a:prstGeom>
        </p:spPr>
        <p:txBody>
          <a:bodyPr vert="horz" lIns="0" tIns="0" rIns="0" bIns="0" rtlCol="0" anchor="t">
            <a:normAutofit fontScale="70000" lnSpcReduction="20000"/>
          </a:bodyPr>
          <a:lstStyle>
            <a:lvl1pPr marL="347472" indent="-347472" algn="l" defTabSz="914400" rtl="0" eaLnBrk="1" latinLnBrk="0" hangingPunct="1">
              <a:lnSpc>
                <a:spcPct val="90000"/>
              </a:lnSpc>
              <a:spcBef>
                <a:spcPts val="0"/>
              </a:spcBef>
              <a:spcAft>
                <a:spcPts val="1800"/>
              </a:spcAft>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100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a:r>
              <a:rPr lang="en-US">
                <a:solidFill>
                  <a:schemeClr val="accent3">
                    <a:lumMod val="76000"/>
                  </a:schemeClr>
                </a:solidFill>
                <a:ea typeface="+mn-lt"/>
                <a:cs typeface="+mn-lt"/>
              </a:rPr>
              <a:t>Highly corelate columns(Non-Defaulter)</a:t>
            </a:r>
          </a:p>
          <a:p>
            <a:pPr marL="0" indent="0">
              <a:buNone/>
            </a:pPr>
            <a:r>
              <a:rPr lang="en-US">
                <a:solidFill>
                  <a:schemeClr val="accent3">
                    <a:lumMod val="76000"/>
                  </a:schemeClr>
                </a:solidFill>
                <a:ea typeface="+mn-lt"/>
                <a:cs typeface="+mn-lt"/>
              </a:rPr>
              <a:t>            - AMT_CREDIT and AMT_ANNUITY (0.77)</a:t>
            </a:r>
          </a:p>
          <a:p>
            <a:pPr marL="0" indent="0">
              <a:buNone/>
            </a:pPr>
            <a:r>
              <a:rPr lang="en-US">
                <a:solidFill>
                  <a:schemeClr val="accent3">
                    <a:lumMod val="76000"/>
                  </a:schemeClr>
                </a:solidFill>
                <a:ea typeface="+mn-lt"/>
                <a:cs typeface="+mn-lt"/>
              </a:rPr>
              <a:t>            - AMT_CREDIT and AMT_GOODS_PRICE (0.99)</a:t>
            </a:r>
            <a:endParaRPr lang="en-US">
              <a:solidFill>
                <a:schemeClr val="accent3">
                  <a:lumMod val="76000"/>
                </a:schemeClr>
              </a:solidFill>
            </a:endParaRPr>
          </a:p>
          <a:p>
            <a:pPr marL="0" indent="0">
              <a:buNone/>
            </a:pPr>
            <a:r>
              <a:rPr lang="en-US">
                <a:solidFill>
                  <a:schemeClr val="accent3">
                    <a:lumMod val="76000"/>
                  </a:schemeClr>
                </a:solidFill>
                <a:ea typeface="+mn-lt"/>
                <a:cs typeface="+mn-lt"/>
              </a:rPr>
              <a:t>           - AMT_ANNUITY and AMT_GOODS_PRICE (0.78)</a:t>
            </a:r>
          </a:p>
          <a:p>
            <a:pPr marL="347345" indent="-347345"/>
            <a:endParaRPr lang="en-US"/>
          </a:p>
          <a:p>
            <a:pPr marL="347345" indent="-347345"/>
            <a:endParaRPr lang="en-US">
              <a:solidFill>
                <a:schemeClr val="accent3">
                  <a:lumMod val="76000"/>
                </a:schemeClr>
              </a:solidFill>
            </a:endParaRPr>
          </a:p>
          <a:p>
            <a:pPr marL="0" indent="0">
              <a:buFont typeface="Arial" panose="020B0604020202020204" pitchFamily="34" charset="0"/>
              <a:buNone/>
            </a:pPr>
            <a:endParaRPr lang="en-US">
              <a:solidFill>
                <a:schemeClr val="accent3">
                  <a:lumMod val="76000"/>
                </a:schemeClr>
              </a:solidFill>
            </a:endParaRP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Tree>
    <p:extLst>
      <p:ext uri="{BB962C8B-B14F-4D97-AF65-F5344CB8AC3E}">
        <p14:creationId xmlns:p14="http://schemas.microsoft.com/office/powerpoint/2010/main" val="297370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2152" y="429522"/>
            <a:ext cx="11984587" cy="557784"/>
          </a:xfrm>
        </p:spPr>
        <p:txBody>
          <a:bodyPr/>
          <a:lstStyle/>
          <a:p>
            <a:r>
              <a:rPr lang="en-US">
                <a:solidFill>
                  <a:srgbClr val="0070C0"/>
                </a:solidFill>
                <a:latin typeface="Calibri"/>
                <a:ea typeface="+mj-lt"/>
                <a:cs typeface="+mj-lt"/>
              </a:rPr>
              <a:t>Analysis of EMPLOYEMENT_YEARS vs AMT_CREDIT_RANGE for Target columns </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296992" y="2329554"/>
            <a:ext cx="2863126" cy="3060392"/>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Employment years 0-5 have highest Amount credit for 5-6 Lakh range.</a:t>
            </a:r>
          </a:p>
          <a:p>
            <a:pPr marL="347345" indent="-347345"/>
            <a:r>
              <a:rPr lang="en-US">
                <a:solidFill>
                  <a:schemeClr val="accent3">
                    <a:lumMod val="76000"/>
                  </a:schemeClr>
                </a:solidFill>
                <a:latin typeface="Calibri"/>
                <a:ea typeface="Calibri"/>
                <a:cs typeface="Calibri"/>
              </a:rPr>
              <a:t>Employment years 25-30 has lowest Amount credit for 10 lakh above.</a:t>
            </a:r>
          </a:p>
          <a:p>
            <a:pPr marL="0" indent="0">
              <a:buNone/>
            </a:pPr>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23</a:t>
            </a:fld>
            <a:endParaRPr lang="en-US"/>
          </a:p>
        </p:txBody>
      </p:sp>
      <p:pic>
        <p:nvPicPr>
          <p:cNvPr id="6" name="Picture 5">
            <a:extLst>
              <a:ext uri="{FF2B5EF4-FFF2-40B4-BE49-F238E27FC236}">
                <a16:creationId xmlns:a16="http://schemas.microsoft.com/office/drawing/2014/main" id="{8E8DEABF-4C71-9F0B-85B5-07F47C6F1D63}"/>
              </a:ext>
            </a:extLst>
          </p:cNvPr>
          <p:cNvPicPr>
            <a:picLocks noChangeAspect="1"/>
          </p:cNvPicPr>
          <p:nvPr/>
        </p:nvPicPr>
        <p:blipFill>
          <a:blip r:embed="rId2"/>
          <a:stretch>
            <a:fillRect/>
          </a:stretch>
        </p:blipFill>
        <p:spPr>
          <a:xfrm>
            <a:off x="202789" y="1228562"/>
            <a:ext cx="8664678" cy="4677408"/>
          </a:xfrm>
          <a:prstGeom prst="rect">
            <a:avLst/>
          </a:prstGeom>
        </p:spPr>
      </p:pic>
    </p:spTree>
    <p:extLst>
      <p:ext uri="{BB962C8B-B14F-4D97-AF65-F5344CB8AC3E}">
        <p14:creationId xmlns:p14="http://schemas.microsoft.com/office/powerpoint/2010/main" val="2316186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2152" y="429522"/>
            <a:ext cx="11984587" cy="557784"/>
          </a:xfrm>
        </p:spPr>
        <p:txBody>
          <a:bodyPr/>
          <a:lstStyle/>
          <a:p>
            <a:r>
              <a:rPr lang="en-US">
                <a:solidFill>
                  <a:srgbClr val="0070C0"/>
                </a:solidFill>
                <a:latin typeface="Calibri"/>
                <a:ea typeface="+mj-lt"/>
                <a:cs typeface="+mj-lt"/>
              </a:rPr>
              <a:t>Analysis of EMPLOYEMENT_YEARS vs AMT_CREDIT_RANGE for Target columns </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137218" y="2894909"/>
            <a:ext cx="2838545" cy="1069361"/>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Age group 25-30 has highest total income.</a:t>
            </a: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24</a:t>
            </a:fld>
            <a:endParaRPr lang="en-US"/>
          </a:p>
        </p:txBody>
      </p:sp>
      <p:pic>
        <p:nvPicPr>
          <p:cNvPr id="6" name="Picture 5">
            <a:extLst>
              <a:ext uri="{FF2B5EF4-FFF2-40B4-BE49-F238E27FC236}">
                <a16:creationId xmlns:a16="http://schemas.microsoft.com/office/drawing/2014/main" id="{1239AC05-D854-E201-3102-E210A8845A42}"/>
              </a:ext>
            </a:extLst>
          </p:cNvPr>
          <p:cNvPicPr>
            <a:picLocks noChangeAspect="1"/>
          </p:cNvPicPr>
          <p:nvPr/>
        </p:nvPicPr>
        <p:blipFill>
          <a:blip r:embed="rId2"/>
          <a:stretch>
            <a:fillRect/>
          </a:stretch>
        </p:blipFill>
        <p:spPr>
          <a:xfrm>
            <a:off x="202790" y="848019"/>
            <a:ext cx="8547919" cy="4793253"/>
          </a:xfrm>
          <a:prstGeom prst="rect">
            <a:avLst/>
          </a:prstGeom>
        </p:spPr>
      </p:pic>
    </p:spTree>
    <p:extLst>
      <p:ext uri="{BB962C8B-B14F-4D97-AF65-F5344CB8AC3E}">
        <p14:creationId xmlns:p14="http://schemas.microsoft.com/office/powerpoint/2010/main" val="3757356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8297" y="294328"/>
            <a:ext cx="11984587" cy="398010"/>
          </a:xfrm>
        </p:spPr>
        <p:txBody>
          <a:bodyPr/>
          <a:lstStyle/>
          <a:p>
            <a:r>
              <a:rPr lang="en-US">
                <a:solidFill>
                  <a:srgbClr val="0070C0"/>
                </a:solidFill>
                <a:latin typeface="Calibri"/>
                <a:ea typeface="+mj-lt"/>
                <a:cs typeface="+mj-lt"/>
              </a:rPr>
              <a:t>Analysis of CODE_GENDER vs NAME_CONTRACT_TYPE</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481144" y="5654701"/>
            <a:ext cx="11429480" cy="1204554"/>
          </a:xfrm>
        </p:spPr>
        <p:txBody>
          <a:bodyPr vert="horz" lIns="0" tIns="0" rIns="0" bIns="0" rtlCol="0" anchor="t">
            <a:normAutofit fontScale="85000" lnSpcReduction="10000"/>
          </a:bodyPr>
          <a:lstStyle/>
          <a:p>
            <a:pPr marL="347345" indent="-347345"/>
            <a:r>
              <a:rPr lang="en-US">
                <a:solidFill>
                  <a:schemeClr val="accent3">
                    <a:lumMod val="76000"/>
                  </a:schemeClr>
                </a:solidFill>
                <a:latin typeface="Calibri"/>
                <a:ea typeface="Calibri"/>
                <a:cs typeface="Calibri"/>
              </a:rPr>
              <a:t>Male with Revolving loans contract type has highest Non-defaulter and Female with Revolving loans contract type has lowest Non-defaulter.</a:t>
            </a:r>
          </a:p>
          <a:p>
            <a:pPr marL="347345" indent="-347345"/>
            <a:r>
              <a:rPr lang="en-US">
                <a:solidFill>
                  <a:schemeClr val="accent3">
                    <a:lumMod val="76000"/>
                  </a:schemeClr>
                </a:solidFill>
                <a:latin typeface="Calibri"/>
                <a:ea typeface="Calibri"/>
                <a:cs typeface="Calibri"/>
              </a:rPr>
              <a:t>Male with Cash loans contract type has highest Defaulter and Female with Revolving loans contract type has lowest defaulter.</a:t>
            </a:r>
          </a:p>
          <a:p>
            <a:pPr marL="347345" indent="-347345"/>
            <a:endParaRPr lang="en-US">
              <a:solidFill>
                <a:srgbClr val="8F24FF"/>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25</a:t>
            </a:fld>
            <a:endParaRPr lang="en-US"/>
          </a:p>
        </p:txBody>
      </p:sp>
      <p:pic>
        <p:nvPicPr>
          <p:cNvPr id="6" name="Picture 5" descr="A chart of different colored squares&#10;&#10;Description automatically generated">
            <a:extLst>
              <a:ext uri="{FF2B5EF4-FFF2-40B4-BE49-F238E27FC236}">
                <a16:creationId xmlns:a16="http://schemas.microsoft.com/office/drawing/2014/main" id="{4B9A0E7F-6186-446D-1F5D-343085E55D55}"/>
              </a:ext>
            </a:extLst>
          </p:cNvPr>
          <p:cNvPicPr>
            <a:picLocks noChangeAspect="1"/>
          </p:cNvPicPr>
          <p:nvPr/>
        </p:nvPicPr>
        <p:blipFill>
          <a:blip r:embed="rId2"/>
          <a:stretch>
            <a:fillRect/>
          </a:stretch>
        </p:blipFill>
        <p:spPr>
          <a:xfrm>
            <a:off x="1124565" y="850712"/>
            <a:ext cx="10139515" cy="4683399"/>
          </a:xfrm>
          <a:prstGeom prst="rect">
            <a:avLst/>
          </a:prstGeom>
        </p:spPr>
      </p:pic>
    </p:spTree>
    <p:extLst>
      <p:ext uri="{BB962C8B-B14F-4D97-AF65-F5344CB8AC3E}">
        <p14:creationId xmlns:p14="http://schemas.microsoft.com/office/powerpoint/2010/main" val="2449795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8297" y="152990"/>
            <a:ext cx="11984587" cy="557784"/>
          </a:xfrm>
        </p:spPr>
        <p:txBody>
          <a:bodyPr/>
          <a:lstStyle/>
          <a:p>
            <a:r>
              <a:rPr lang="en-US">
                <a:solidFill>
                  <a:srgbClr val="0070C0"/>
                </a:solidFill>
                <a:latin typeface="Calibri"/>
                <a:ea typeface="+mj-lt"/>
                <a:cs typeface="+mj-lt"/>
              </a:rPr>
              <a:t>Analysis of CODE_GENDER vs OCCUPATION_TYPE</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1142364" y="5647942"/>
            <a:ext cx="10114415" cy="1210700"/>
          </a:xfrm>
        </p:spPr>
        <p:txBody>
          <a:bodyPr vert="horz" lIns="0" tIns="0" rIns="0" bIns="0" rtlCol="0" anchor="t">
            <a:normAutofit/>
          </a:bodyPr>
          <a:lstStyle/>
          <a:p>
            <a:pPr marL="347345" indent="-347345"/>
            <a:r>
              <a:rPr lang="en-US" sz="1900">
                <a:solidFill>
                  <a:schemeClr val="accent3">
                    <a:lumMod val="76000"/>
                  </a:schemeClr>
                </a:solidFill>
                <a:latin typeface="Calibri"/>
                <a:ea typeface="Calibri"/>
                <a:cs typeface="Calibri"/>
              </a:rPr>
              <a:t>Male with Managers occupation type has highest Non-defaulter and Defaulter and Female with Low-skill laborers occupation type has lowest Non-defaulter and Defaulter.</a:t>
            </a:r>
          </a:p>
          <a:p>
            <a:pPr marL="347345" indent="-347345"/>
            <a:endParaRPr lang="en-US" sz="1900">
              <a:solidFill>
                <a:schemeClr val="accent3">
                  <a:lumMod val="76000"/>
                </a:schemeClr>
              </a:solidFill>
              <a:latin typeface="Calibri"/>
              <a:ea typeface="Calibri"/>
              <a:cs typeface="Calibri"/>
            </a:endParaRPr>
          </a:p>
          <a:p>
            <a:pPr marL="347345" indent="-347345"/>
            <a:endParaRPr lang="en-US" sz="1900">
              <a:solidFill>
                <a:srgbClr val="000000"/>
              </a:solidFill>
              <a:latin typeface="Calibri"/>
              <a:ea typeface="Calibri"/>
              <a:cs typeface="Calibri"/>
            </a:endParaRPr>
          </a:p>
          <a:p>
            <a:pPr marL="347345" indent="-347345"/>
            <a:endParaRPr lang="en-US" sz="1900">
              <a:solidFill>
                <a:srgbClr val="000000"/>
              </a:solidFill>
              <a:latin typeface="Calibri"/>
              <a:ea typeface="Calibri"/>
              <a:cs typeface="Calibri"/>
            </a:endParaRPr>
          </a:p>
          <a:p>
            <a:pPr marL="347345" indent="-347345"/>
            <a:endParaRPr lang="en-US" sz="1900">
              <a:solidFill>
                <a:srgbClr val="000000"/>
              </a:solidFill>
              <a:latin typeface="Calibri"/>
              <a:ea typeface="Calibri"/>
              <a:cs typeface="Calibri"/>
            </a:endParaRPr>
          </a:p>
          <a:p>
            <a:pPr marL="347345" indent="-347345"/>
            <a:endParaRPr lang="en-US" sz="1900">
              <a:solidFill>
                <a:srgbClr val="000000"/>
              </a:solidFill>
              <a:latin typeface="Aptos Light"/>
              <a:ea typeface="Calibri"/>
              <a:cs typeface="Calibri"/>
            </a:endParaRPr>
          </a:p>
          <a:p>
            <a:pPr marL="347345" indent="-347345"/>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26</a:t>
            </a:fld>
            <a:endParaRPr lang="en-US"/>
          </a:p>
        </p:txBody>
      </p:sp>
      <p:pic>
        <p:nvPicPr>
          <p:cNvPr id="3" name="Picture 2">
            <a:extLst>
              <a:ext uri="{FF2B5EF4-FFF2-40B4-BE49-F238E27FC236}">
                <a16:creationId xmlns:a16="http://schemas.microsoft.com/office/drawing/2014/main" id="{F280EEDE-D490-7FE0-8271-C942013A4511}"/>
              </a:ext>
            </a:extLst>
          </p:cNvPr>
          <p:cNvPicPr>
            <a:picLocks noChangeAspect="1"/>
          </p:cNvPicPr>
          <p:nvPr/>
        </p:nvPicPr>
        <p:blipFill>
          <a:blip r:embed="rId2"/>
          <a:stretch>
            <a:fillRect/>
          </a:stretch>
        </p:blipFill>
        <p:spPr>
          <a:xfrm>
            <a:off x="325693" y="598091"/>
            <a:ext cx="11546758" cy="4746189"/>
          </a:xfrm>
          <a:prstGeom prst="rect">
            <a:avLst/>
          </a:prstGeom>
        </p:spPr>
      </p:pic>
    </p:spTree>
    <p:extLst>
      <p:ext uri="{BB962C8B-B14F-4D97-AF65-F5344CB8AC3E}">
        <p14:creationId xmlns:p14="http://schemas.microsoft.com/office/powerpoint/2010/main" val="1490403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8297" y="140699"/>
            <a:ext cx="11984587" cy="557784"/>
          </a:xfrm>
        </p:spPr>
        <p:txBody>
          <a:bodyPr/>
          <a:lstStyle/>
          <a:p>
            <a:r>
              <a:rPr lang="en-US">
                <a:solidFill>
                  <a:srgbClr val="0070C0"/>
                </a:solidFill>
                <a:latin typeface="Calibri"/>
                <a:ea typeface="+mj-lt"/>
                <a:cs typeface="+mj-lt"/>
              </a:rPr>
              <a:t>Analysis of NAME_FAMILY_STATUS vs NAME_INCOME_TYPE  </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303137" y="1997715"/>
            <a:ext cx="2789384" cy="3656473"/>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Single family status with Businessman Income type has highest Non-defaulters.</a:t>
            </a:r>
          </a:p>
          <a:p>
            <a:pPr marL="347345" indent="-347345"/>
            <a:r>
              <a:rPr lang="en-US">
                <a:solidFill>
                  <a:schemeClr val="accent3">
                    <a:lumMod val="76000"/>
                  </a:schemeClr>
                </a:solidFill>
                <a:latin typeface="Calibri"/>
                <a:ea typeface="Calibri"/>
                <a:cs typeface="Calibri"/>
              </a:rPr>
              <a:t>Married family status with Maternity leave income type has highest Defaulters.</a:t>
            </a: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27</a:t>
            </a:fld>
            <a:endParaRPr lang="en-US"/>
          </a:p>
        </p:txBody>
      </p:sp>
      <p:pic>
        <p:nvPicPr>
          <p:cNvPr id="3" name="Picture 2" descr="A screenshot of a graph&#10;&#10;Description automatically generated">
            <a:extLst>
              <a:ext uri="{FF2B5EF4-FFF2-40B4-BE49-F238E27FC236}">
                <a16:creationId xmlns:a16="http://schemas.microsoft.com/office/drawing/2014/main" id="{A3616330-098D-29AF-EFA4-AAE3FA2D282D}"/>
              </a:ext>
            </a:extLst>
          </p:cNvPr>
          <p:cNvPicPr>
            <a:picLocks noChangeAspect="1"/>
          </p:cNvPicPr>
          <p:nvPr/>
        </p:nvPicPr>
        <p:blipFill>
          <a:blip r:embed="rId2"/>
          <a:stretch>
            <a:fillRect/>
          </a:stretch>
        </p:blipFill>
        <p:spPr>
          <a:xfrm>
            <a:off x="208935" y="904673"/>
            <a:ext cx="8947355" cy="5097815"/>
          </a:xfrm>
          <a:prstGeom prst="rect">
            <a:avLst/>
          </a:prstGeom>
        </p:spPr>
      </p:pic>
    </p:spTree>
    <p:extLst>
      <p:ext uri="{BB962C8B-B14F-4D97-AF65-F5344CB8AC3E}">
        <p14:creationId xmlns:p14="http://schemas.microsoft.com/office/powerpoint/2010/main" val="367392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423377" y="2998200"/>
            <a:ext cx="11619909" cy="858897"/>
          </a:xfrm>
        </p:spPr>
        <p:txBody>
          <a:bodyPr/>
          <a:lstStyle/>
          <a:p>
            <a:r>
              <a:rPr lang="en-US" sz="2800" b="0">
                <a:solidFill>
                  <a:schemeClr val="accent4">
                    <a:lumMod val="60000"/>
                    <a:lumOff val="40000"/>
                  </a:schemeClr>
                </a:solidFill>
              </a:rPr>
              <a:t>Univariate ANALYSIS ON Previous APPLICATION DATASET</a:t>
            </a:r>
            <a:endParaRPr lang="en-US" sz="2800">
              <a:solidFill>
                <a:schemeClr val="accent4">
                  <a:lumMod val="60000"/>
                  <a:lumOff val="40000"/>
                </a:schemeClr>
              </a:solidFill>
            </a:endParaRPr>
          </a:p>
        </p:txBody>
      </p:sp>
    </p:spTree>
    <p:extLst>
      <p:ext uri="{BB962C8B-B14F-4D97-AF65-F5344CB8AC3E}">
        <p14:creationId xmlns:p14="http://schemas.microsoft.com/office/powerpoint/2010/main" val="108114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8297" y="140699"/>
            <a:ext cx="11984587" cy="557784"/>
          </a:xfrm>
        </p:spPr>
        <p:txBody>
          <a:bodyPr/>
          <a:lstStyle/>
          <a:p>
            <a:r>
              <a:rPr lang="en-US">
                <a:solidFill>
                  <a:srgbClr val="0070C0"/>
                </a:solidFill>
                <a:latin typeface="Calibri"/>
                <a:ea typeface="+mj-lt"/>
                <a:cs typeface="+mj-lt"/>
              </a:rPr>
              <a:t>Analysis of Loan Purpose</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038895" y="1997717"/>
            <a:ext cx="3041336" cy="3834682"/>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Repairs cash loans has highest refused contract status.</a:t>
            </a:r>
          </a:p>
          <a:p>
            <a:pPr marL="347345" indent="-347345"/>
            <a:r>
              <a:rPr lang="en-US">
                <a:solidFill>
                  <a:schemeClr val="accent3">
                    <a:lumMod val="76000"/>
                  </a:schemeClr>
                </a:solidFill>
                <a:latin typeface="Calibri"/>
                <a:ea typeface="Calibri"/>
                <a:cs typeface="Calibri"/>
              </a:rPr>
              <a:t>For Repairs loan rejection is more than approval.</a:t>
            </a:r>
          </a:p>
          <a:p>
            <a:pPr marL="347345" indent="-347345"/>
            <a:r>
              <a:rPr lang="en-US">
                <a:solidFill>
                  <a:schemeClr val="accent3">
                    <a:lumMod val="76000"/>
                  </a:schemeClr>
                </a:solidFill>
                <a:latin typeface="Calibri"/>
                <a:ea typeface="Calibri"/>
                <a:cs typeface="Calibri"/>
              </a:rPr>
              <a:t>For XNA and XAP loan approval is more compared to other categories</a:t>
            </a:r>
          </a:p>
          <a:p>
            <a:pPr marL="347345" indent="-347345"/>
            <a:endParaRPr lang="en-US">
              <a:solidFill>
                <a:schemeClr val="accent3">
                  <a:lumMod val="76000"/>
                </a:schemeClr>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29</a:t>
            </a:fld>
            <a:endParaRPr lang="en-US"/>
          </a:p>
        </p:txBody>
      </p:sp>
      <p:pic>
        <p:nvPicPr>
          <p:cNvPr id="6" name="Picture 5" descr="A graph with text on it&#10;&#10;Description automatically generated">
            <a:extLst>
              <a:ext uri="{FF2B5EF4-FFF2-40B4-BE49-F238E27FC236}">
                <a16:creationId xmlns:a16="http://schemas.microsoft.com/office/drawing/2014/main" id="{C321DE5B-34C8-B710-57BF-B5196E793776}"/>
              </a:ext>
            </a:extLst>
          </p:cNvPr>
          <p:cNvPicPr>
            <a:picLocks noChangeAspect="1"/>
          </p:cNvPicPr>
          <p:nvPr/>
        </p:nvPicPr>
        <p:blipFill>
          <a:blip r:embed="rId2"/>
          <a:stretch>
            <a:fillRect/>
          </a:stretch>
        </p:blipFill>
        <p:spPr>
          <a:xfrm>
            <a:off x="369064" y="701777"/>
            <a:ext cx="8510340" cy="5976784"/>
          </a:xfrm>
          <a:prstGeom prst="rect">
            <a:avLst/>
          </a:prstGeom>
        </p:spPr>
      </p:pic>
    </p:spTree>
    <p:extLst>
      <p:ext uri="{BB962C8B-B14F-4D97-AF65-F5344CB8AC3E}">
        <p14:creationId xmlns:p14="http://schemas.microsoft.com/office/powerpoint/2010/main" val="55530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sz="3600" b="0">
                <a:solidFill>
                  <a:schemeClr val="accent4">
                    <a:lumMod val="60000"/>
                    <a:lumOff val="40000"/>
                  </a:schemeClr>
                </a:solidFill>
                <a:latin typeface="Book Antiqua"/>
              </a:rPr>
              <a:t>Problem Statement</a:t>
            </a:r>
          </a:p>
          <a:p>
            <a:endParaRPr lang="en-US" sz="3600" b="0">
              <a:solidFill>
                <a:schemeClr val="accent4">
                  <a:lumMod val="60000"/>
                  <a:lumOff val="40000"/>
                </a:schemeClr>
              </a:solidFill>
              <a:latin typeface="Book Antiqua"/>
            </a:endParaRPr>
          </a:p>
          <a:p>
            <a:endParaRPr lang="en-US" sz="3600" b="0">
              <a:solidFill>
                <a:schemeClr val="accent4">
                  <a:lumMod val="60000"/>
                  <a:lumOff val="40000"/>
                </a:schemeClr>
              </a:solidFill>
              <a:latin typeface="Book Antiqua"/>
            </a:endParaRPr>
          </a:p>
          <a:p>
            <a:endParaRPr lang="en-US">
              <a:solidFill>
                <a:schemeClr val="accent4">
                  <a:lumMod val="60000"/>
                  <a:lumOff val="40000"/>
                </a:schemeClr>
              </a:solidFill>
            </a:endParaRPr>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16666" y="1935627"/>
            <a:ext cx="10581378" cy="3140914"/>
          </a:xfrm>
        </p:spPr>
        <p:txBody>
          <a:bodyPr vert="horz" lIns="0" tIns="0" rIns="0" bIns="0" rtlCol="0" anchor="t">
            <a:noAutofit/>
          </a:bodyPr>
          <a:lstStyle/>
          <a:p>
            <a:pPr marL="457200" indent="-457200">
              <a:lnSpc>
                <a:spcPct val="100000"/>
              </a:lnSpc>
              <a:spcBef>
                <a:spcPts val="1200"/>
              </a:spcBef>
              <a:spcAft>
                <a:spcPts val="200"/>
              </a:spcAft>
              <a:buAutoNum type="arabicPeriod"/>
            </a:pPr>
            <a:r>
              <a:rPr lang="en-US" sz="2000">
                <a:solidFill>
                  <a:schemeClr val="bg2">
                    <a:lumMod val="90000"/>
                  </a:schemeClr>
                </a:solidFill>
                <a:latin typeface="Calibri"/>
                <a:ea typeface="Calibri"/>
                <a:cs typeface="Calibri"/>
              </a:rPr>
              <a:t>Identify patterns and relationship which indicate if a client has difficulty paying their instalments which may be used for taking actions such as denying the loan, reducing the amount of loan, lending (</a:t>
            </a:r>
            <a:r>
              <a:rPr lang="en-US" sz="2000" err="1">
                <a:solidFill>
                  <a:schemeClr val="bg2">
                    <a:lumMod val="90000"/>
                  </a:schemeClr>
                </a:solidFill>
                <a:latin typeface="Calibri"/>
                <a:ea typeface="Calibri"/>
                <a:cs typeface="Calibri"/>
              </a:rPr>
              <a:t>to</a:t>
            </a:r>
            <a:r>
              <a:rPr lang="en-US" sz="2000">
                <a:solidFill>
                  <a:schemeClr val="bg2">
                    <a:lumMod val="90000"/>
                  </a:schemeClr>
                </a:solidFill>
                <a:latin typeface="Calibri"/>
                <a:ea typeface="Calibri"/>
                <a:cs typeface="Calibri"/>
              </a:rPr>
              <a:t> risky applicants) at a higher interest rate, etc.</a:t>
            </a:r>
          </a:p>
          <a:p>
            <a:pPr marL="457200" indent="-4572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457200" indent="-457200">
              <a:lnSpc>
                <a:spcPct val="100000"/>
              </a:lnSpc>
              <a:spcBef>
                <a:spcPts val="1200"/>
              </a:spcBef>
              <a:spcAft>
                <a:spcPts val="200"/>
              </a:spcAft>
              <a:buAutoNum type="arabicPeriod"/>
            </a:pPr>
            <a:r>
              <a:rPr lang="en-US" sz="2000">
                <a:solidFill>
                  <a:schemeClr val="bg2">
                    <a:lumMod val="90000"/>
                  </a:schemeClr>
                </a:solidFill>
                <a:latin typeface="Calibri"/>
                <a:ea typeface="Calibri"/>
                <a:cs typeface="Calibri"/>
              </a:rPr>
              <a:t>This will ensure that the consumers capable of repaying the loan are not rejected. Identification of such applicants using different EDA approach.</a:t>
            </a:r>
          </a:p>
          <a:p>
            <a:pPr>
              <a:lnSpc>
                <a:spcPct val="100000"/>
              </a:lnSpc>
              <a:spcBef>
                <a:spcPts val="1200"/>
              </a:spcBef>
              <a:spcAft>
                <a:spcPts val="200"/>
              </a:spcAft>
            </a:pPr>
            <a:endParaRPr lang="en-US" sz="2000">
              <a:solidFill>
                <a:schemeClr val="bg2">
                  <a:lumMod val="90000"/>
                </a:schemeClr>
              </a:solidFill>
              <a:latin typeface="Calibri"/>
              <a:ea typeface="Calibri"/>
              <a:cs typeface="Calibri"/>
            </a:endParaRPr>
          </a:p>
          <a:p>
            <a:pPr marL="457200" indent="-4572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457200" indent="-4572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457200" indent="-4572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457200" indent="-457200">
              <a:lnSpc>
                <a:spcPct val="100000"/>
              </a:lnSpc>
              <a:spcBef>
                <a:spcPts val="1200"/>
              </a:spcBef>
              <a:spcAft>
                <a:spcPts val="200"/>
              </a:spcAft>
              <a:buAutoNum type="arabicPeriod"/>
            </a:pPr>
            <a:endParaRPr lang="en-US" sz="2000" b="1">
              <a:solidFill>
                <a:schemeClr val="bg2">
                  <a:lumMod val="90000"/>
                </a:schemeClr>
              </a:solidFill>
              <a:latin typeface="Calibri"/>
              <a:ea typeface="Calibri"/>
              <a:cs typeface="Calibri"/>
            </a:endParaRPr>
          </a:p>
          <a:p>
            <a:pPr marL="457200" indent="-457200">
              <a:lnSpc>
                <a:spcPct val="100000"/>
              </a:lnSpc>
              <a:spcBef>
                <a:spcPts val="1200"/>
              </a:spcBef>
              <a:spcAft>
                <a:spcPts val="200"/>
              </a:spcAft>
              <a:buAutoNum type="arabicPeriod"/>
            </a:pPr>
            <a:endParaRPr lang="en-US" sz="2000">
              <a:solidFill>
                <a:schemeClr val="bg2">
                  <a:lumMod val="90000"/>
                </a:schemeClr>
              </a:solidFill>
              <a:latin typeface="Calibri"/>
              <a:ea typeface="Calibri"/>
              <a:cs typeface="Calibri"/>
            </a:endParaRPr>
          </a:p>
          <a:p>
            <a:pPr marL="457200" indent="-457200">
              <a:lnSpc>
                <a:spcPct val="90000"/>
              </a:lnSpc>
              <a:spcBef>
                <a:spcPct val="0"/>
              </a:spcBef>
              <a:spcAft>
                <a:spcPts val="0"/>
              </a:spcAft>
              <a:buAutoNum type="arabicPeriod"/>
            </a:pPr>
            <a:endParaRPr lang="en-US" sz="2000">
              <a:solidFill>
                <a:schemeClr val="bg2">
                  <a:lumMod val="90000"/>
                </a:schemeClr>
              </a:solidFill>
              <a:latin typeface="Calibri"/>
              <a:ea typeface="Calibri"/>
              <a:cs typeface="Calibri"/>
            </a:endParaRPr>
          </a:p>
        </p:txBody>
      </p:sp>
    </p:spTree>
    <p:extLst>
      <p:ext uri="{BB962C8B-B14F-4D97-AF65-F5344CB8AC3E}">
        <p14:creationId xmlns:p14="http://schemas.microsoft.com/office/powerpoint/2010/main" val="1423337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8297" y="140699"/>
            <a:ext cx="11984587" cy="557784"/>
          </a:xfrm>
        </p:spPr>
        <p:txBody>
          <a:bodyPr/>
          <a:lstStyle/>
          <a:p>
            <a:r>
              <a:rPr lang="en-US" sz="1600">
                <a:solidFill>
                  <a:srgbClr val="0070C0"/>
                </a:solidFill>
                <a:latin typeface="Calibri"/>
                <a:ea typeface="+mj-lt"/>
                <a:cs typeface="+mj-lt"/>
              </a:rPr>
              <a:t>Analysis of Contract type and Status, Client and channel type, contract status   </a:t>
            </a:r>
            <a:endParaRPr lang="en-US" sz="1600">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080251" y="3970313"/>
            <a:ext cx="3999980" cy="2409005"/>
          </a:xfrm>
        </p:spPr>
        <p:txBody>
          <a:bodyPr vert="horz" lIns="0" tIns="0" rIns="0" bIns="0" rtlCol="0" anchor="t">
            <a:noAutofit/>
          </a:bodyPr>
          <a:lstStyle/>
          <a:p>
            <a:pPr marL="347345" indent="-347345"/>
            <a:r>
              <a:rPr lang="en-US" sz="1200">
                <a:solidFill>
                  <a:schemeClr val="accent3">
                    <a:lumMod val="76000"/>
                  </a:schemeClr>
                </a:solidFill>
                <a:ea typeface="+mn-lt"/>
                <a:cs typeface="+mn-lt"/>
              </a:rPr>
              <a:t>Count of Revolving loan is less compared to consumer loans and cash loans.</a:t>
            </a:r>
            <a:endParaRPr lang="en-US" sz="1200">
              <a:solidFill>
                <a:schemeClr val="accent3">
                  <a:lumMod val="76000"/>
                </a:schemeClr>
              </a:solidFill>
            </a:endParaRPr>
          </a:p>
          <a:p>
            <a:pPr marL="347345" indent="-347345"/>
            <a:r>
              <a:rPr lang="en-US" sz="1200">
                <a:solidFill>
                  <a:schemeClr val="accent3">
                    <a:lumMod val="76000"/>
                  </a:schemeClr>
                </a:solidFill>
                <a:ea typeface="+mn-lt"/>
                <a:cs typeface="+mn-lt"/>
              </a:rPr>
              <a:t>There are very few Refused loans. Almost negligible Canceled loans.</a:t>
            </a:r>
          </a:p>
          <a:p>
            <a:pPr marL="347345" indent="-347345"/>
            <a:r>
              <a:rPr lang="en-US" sz="1200">
                <a:solidFill>
                  <a:schemeClr val="accent3">
                    <a:lumMod val="76000"/>
                  </a:schemeClr>
                </a:solidFill>
                <a:ea typeface="+mn-lt"/>
                <a:cs typeface="+mn-lt"/>
              </a:rPr>
              <a:t>Number of Repeater applicants is more compared to new and refreshed applicants.</a:t>
            </a:r>
            <a:endParaRPr lang="en-US" sz="1200">
              <a:solidFill>
                <a:schemeClr val="accent3">
                  <a:lumMod val="76000"/>
                </a:schemeClr>
              </a:solidFill>
            </a:endParaRPr>
          </a:p>
          <a:p>
            <a:pPr marL="347345" indent="-347345"/>
            <a:r>
              <a:rPr lang="en-US" sz="1200">
                <a:solidFill>
                  <a:schemeClr val="accent3">
                    <a:lumMod val="76000"/>
                  </a:schemeClr>
                </a:solidFill>
                <a:ea typeface="+mn-lt"/>
                <a:cs typeface="+mn-lt"/>
              </a:rPr>
              <a:t>Number of  application for Cards and Cars in previous application is very less and the highest number is for POS.</a:t>
            </a:r>
            <a:endParaRPr lang="en-US" sz="1200">
              <a:solidFill>
                <a:schemeClr val="accent3">
                  <a:lumMod val="76000"/>
                </a:schemeClr>
              </a:solidFill>
            </a:endParaRPr>
          </a:p>
          <a:p>
            <a:pPr marL="347345" indent="-347345"/>
            <a:r>
              <a:rPr lang="en-US" sz="1200">
                <a:solidFill>
                  <a:schemeClr val="accent3">
                    <a:lumMod val="76000"/>
                  </a:schemeClr>
                </a:solidFill>
                <a:ea typeface="+mn-lt"/>
                <a:cs typeface="+mn-lt"/>
              </a:rPr>
              <a:t>Credit and Cash offices channel count is more compared to other channel types. </a:t>
            </a:r>
            <a:endParaRPr lang="en-US" sz="1200">
              <a:solidFill>
                <a:schemeClr val="accent3">
                  <a:lumMod val="76000"/>
                </a:schemeClr>
              </a:solidFill>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30</a:t>
            </a:fld>
            <a:endParaRPr lang="en-US"/>
          </a:p>
        </p:txBody>
      </p:sp>
      <p:pic>
        <p:nvPicPr>
          <p:cNvPr id="3" name="Picture 2" descr="A screenshot of a graph&#10;&#10;Description automatically generated">
            <a:extLst>
              <a:ext uri="{FF2B5EF4-FFF2-40B4-BE49-F238E27FC236}">
                <a16:creationId xmlns:a16="http://schemas.microsoft.com/office/drawing/2014/main" id="{4B790930-4BFE-F583-7B8B-CCADB63B7BE9}"/>
              </a:ext>
            </a:extLst>
          </p:cNvPr>
          <p:cNvPicPr>
            <a:picLocks noChangeAspect="1"/>
          </p:cNvPicPr>
          <p:nvPr/>
        </p:nvPicPr>
        <p:blipFill>
          <a:blip r:embed="rId2"/>
          <a:stretch>
            <a:fillRect/>
          </a:stretch>
        </p:blipFill>
        <p:spPr>
          <a:xfrm>
            <a:off x="113112" y="437537"/>
            <a:ext cx="7836229" cy="6388507"/>
          </a:xfrm>
          <a:prstGeom prst="rect">
            <a:avLst/>
          </a:prstGeom>
        </p:spPr>
      </p:pic>
      <p:pic>
        <p:nvPicPr>
          <p:cNvPr id="7" name="Picture 6" descr="A graph of a number of different colored bars&#10;&#10;Description automatically generated">
            <a:extLst>
              <a:ext uri="{FF2B5EF4-FFF2-40B4-BE49-F238E27FC236}">
                <a16:creationId xmlns:a16="http://schemas.microsoft.com/office/drawing/2014/main" id="{51863F8C-77D4-8B7F-A2D2-7612DB8D6C1D}"/>
              </a:ext>
            </a:extLst>
          </p:cNvPr>
          <p:cNvPicPr>
            <a:picLocks noChangeAspect="1"/>
          </p:cNvPicPr>
          <p:nvPr/>
        </p:nvPicPr>
        <p:blipFill>
          <a:blip r:embed="rId3"/>
          <a:stretch>
            <a:fillRect/>
          </a:stretch>
        </p:blipFill>
        <p:spPr>
          <a:xfrm>
            <a:off x="7955033" y="437535"/>
            <a:ext cx="4135448" cy="3401962"/>
          </a:xfrm>
          <a:prstGeom prst="rect">
            <a:avLst/>
          </a:prstGeom>
        </p:spPr>
      </p:pic>
    </p:spTree>
    <p:extLst>
      <p:ext uri="{BB962C8B-B14F-4D97-AF65-F5344CB8AC3E}">
        <p14:creationId xmlns:p14="http://schemas.microsoft.com/office/powerpoint/2010/main" val="3483640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675328" y="2998200"/>
            <a:ext cx="11367958" cy="858897"/>
          </a:xfrm>
        </p:spPr>
        <p:txBody>
          <a:bodyPr/>
          <a:lstStyle/>
          <a:p>
            <a:r>
              <a:rPr lang="en-US" sz="2800" b="0">
                <a:solidFill>
                  <a:schemeClr val="accent4">
                    <a:lumMod val="60000"/>
                    <a:lumOff val="40000"/>
                  </a:schemeClr>
                </a:solidFill>
              </a:rPr>
              <a:t>Bivariate ANALYSIS ON Previous APPLICATION DATASET</a:t>
            </a:r>
            <a:endParaRPr lang="en-US" sz="2800">
              <a:solidFill>
                <a:schemeClr val="accent4">
                  <a:lumMod val="60000"/>
                  <a:lumOff val="40000"/>
                </a:schemeClr>
              </a:solidFill>
            </a:endParaRPr>
          </a:p>
        </p:txBody>
      </p:sp>
    </p:spTree>
    <p:extLst>
      <p:ext uri="{BB962C8B-B14F-4D97-AF65-F5344CB8AC3E}">
        <p14:creationId xmlns:p14="http://schemas.microsoft.com/office/powerpoint/2010/main" val="1269045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208297" y="140699"/>
            <a:ext cx="11984587" cy="557784"/>
          </a:xfrm>
        </p:spPr>
        <p:txBody>
          <a:bodyPr/>
          <a:lstStyle/>
          <a:p>
            <a:r>
              <a:rPr lang="en-US">
                <a:solidFill>
                  <a:srgbClr val="0070C0"/>
                </a:solidFill>
                <a:latin typeface="Calibri"/>
                <a:ea typeface="+mj-lt"/>
                <a:cs typeface="+mj-lt"/>
              </a:rPr>
              <a:t>Analysis of Contract status and Amount credit</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313767" y="2550780"/>
            <a:ext cx="3877077" cy="1757619"/>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Refused Contract status has highest Amount credit.</a:t>
            </a:r>
          </a:p>
          <a:p>
            <a:pPr marL="347345" indent="-347345"/>
            <a:r>
              <a:rPr lang="en-US">
                <a:solidFill>
                  <a:schemeClr val="accent3">
                    <a:lumMod val="76000"/>
                  </a:schemeClr>
                </a:solidFill>
                <a:latin typeface="Calibri"/>
                <a:ea typeface="Calibri"/>
                <a:cs typeface="Calibri"/>
              </a:rPr>
              <a:t>Cancel contract status has lowest amount credit.</a:t>
            </a: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32</a:t>
            </a:fld>
            <a:endParaRPr lang="en-US"/>
          </a:p>
        </p:txBody>
      </p:sp>
      <p:pic>
        <p:nvPicPr>
          <p:cNvPr id="3" name="Picture 2">
            <a:extLst>
              <a:ext uri="{FF2B5EF4-FFF2-40B4-BE49-F238E27FC236}">
                <a16:creationId xmlns:a16="http://schemas.microsoft.com/office/drawing/2014/main" id="{5EBD8DE1-5966-F4D5-A515-8A23CEF5325D}"/>
              </a:ext>
            </a:extLst>
          </p:cNvPr>
          <p:cNvPicPr>
            <a:picLocks noChangeAspect="1"/>
          </p:cNvPicPr>
          <p:nvPr/>
        </p:nvPicPr>
        <p:blipFill>
          <a:blip r:embed="rId2"/>
          <a:stretch>
            <a:fillRect/>
          </a:stretch>
        </p:blipFill>
        <p:spPr>
          <a:xfrm>
            <a:off x="378200" y="775520"/>
            <a:ext cx="7656327" cy="5749412"/>
          </a:xfrm>
          <a:prstGeom prst="rect">
            <a:avLst/>
          </a:prstGeom>
        </p:spPr>
      </p:pic>
    </p:spTree>
    <p:extLst>
      <p:ext uri="{BB962C8B-B14F-4D97-AF65-F5344CB8AC3E}">
        <p14:creationId xmlns:p14="http://schemas.microsoft.com/office/powerpoint/2010/main" val="64770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mj-lt"/>
                <a:cs typeface="+mj-lt"/>
              </a:rPr>
              <a:t>Analysis of product combination and amount goods price</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326056" y="2790441"/>
            <a:ext cx="3612836" cy="1733038"/>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Cash Street low product has highest amount goods price.</a:t>
            </a:r>
          </a:p>
          <a:p>
            <a:pPr marL="347345" indent="-347345"/>
            <a:r>
              <a:rPr lang="en-US">
                <a:solidFill>
                  <a:schemeClr val="accent3">
                    <a:lumMod val="76000"/>
                  </a:schemeClr>
                </a:solidFill>
                <a:latin typeface="Calibri"/>
                <a:ea typeface="Calibri"/>
                <a:cs typeface="Calibri"/>
              </a:rPr>
              <a:t>POS mobile with interest has lowest amount goods price.</a:t>
            </a:r>
          </a:p>
          <a:p>
            <a:pPr marL="347345" indent="-347345"/>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33</a:t>
            </a:fld>
            <a:endParaRPr lang="en-US"/>
          </a:p>
        </p:txBody>
      </p:sp>
      <p:pic>
        <p:nvPicPr>
          <p:cNvPr id="6" name="Picture 5" descr="A graph with purple lines&#10;&#10;Description automatically generated">
            <a:extLst>
              <a:ext uri="{FF2B5EF4-FFF2-40B4-BE49-F238E27FC236}">
                <a16:creationId xmlns:a16="http://schemas.microsoft.com/office/drawing/2014/main" id="{367F9558-AC2B-A615-3C9A-88E3F93FA320}"/>
              </a:ext>
            </a:extLst>
          </p:cNvPr>
          <p:cNvPicPr>
            <a:picLocks noChangeAspect="1"/>
          </p:cNvPicPr>
          <p:nvPr/>
        </p:nvPicPr>
        <p:blipFill>
          <a:blip r:embed="rId2"/>
          <a:stretch>
            <a:fillRect/>
          </a:stretch>
        </p:blipFill>
        <p:spPr>
          <a:xfrm>
            <a:off x="459684" y="923003"/>
            <a:ext cx="7222969" cy="5460589"/>
          </a:xfrm>
          <a:prstGeom prst="rect">
            <a:avLst/>
          </a:prstGeom>
        </p:spPr>
      </p:pic>
    </p:spTree>
    <p:extLst>
      <p:ext uri="{BB962C8B-B14F-4D97-AF65-F5344CB8AC3E}">
        <p14:creationId xmlns:p14="http://schemas.microsoft.com/office/powerpoint/2010/main" val="516151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134555" y="2998200"/>
            <a:ext cx="11908731" cy="858897"/>
          </a:xfrm>
        </p:spPr>
        <p:txBody>
          <a:bodyPr/>
          <a:lstStyle/>
          <a:p>
            <a:r>
              <a:rPr lang="en-US" sz="2800" b="0">
                <a:solidFill>
                  <a:schemeClr val="accent4">
                    <a:lumMod val="60000"/>
                    <a:lumOff val="40000"/>
                  </a:schemeClr>
                </a:solidFill>
              </a:rPr>
              <a:t>Multi-variate ANALYSIS ON Previous APPLICATION DATASET</a:t>
            </a:r>
            <a:endParaRPr lang="en-US" sz="2800">
              <a:solidFill>
                <a:schemeClr val="accent4">
                  <a:lumMod val="60000"/>
                  <a:lumOff val="40000"/>
                </a:schemeClr>
              </a:solidFill>
            </a:endParaRPr>
          </a:p>
        </p:txBody>
      </p:sp>
    </p:spTree>
    <p:extLst>
      <p:ext uri="{BB962C8B-B14F-4D97-AF65-F5344CB8AC3E}">
        <p14:creationId xmlns:p14="http://schemas.microsoft.com/office/powerpoint/2010/main" val="1987024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171426" y="140699"/>
            <a:ext cx="12021458" cy="557784"/>
          </a:xfrm>
        </p:spPr>
        <p:txBody>
          <a:bodyPr/>
          <a:lstStyle/>
          <a:p>
            <a:r>
              <a:rPr lang="en-US" sz="1700">
                <a:solidFill>
                  <a:srgbClr val="0070C0"/>
                </a:solidFill>
                <a:latin typeface="Calibri"/>
                <a:ea typeface="+mj-lt"/>
                <a:cs typeface="+mj-lt"/>
              </a:rPr>
              <a:t>Analysis of weekday appr process start and contract type on amount goods price</a:t>
            </a:r>
            <a:endParaRPr lang="en-US" sz="1700">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7754556" y="1899393"/>
            <a:ext cx="4313385" cy="2710118"/>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Cash loans contract type has highest defaulter on Monday, Tuesday, Wednesday, Thursday, Friday.</a:t>
            </a:r>
          </a:p>
          <a:p>
            <a:pPr marL="347345" indent="-347345"/>
            <a:r>
              <a:rPr lang="en-US">
                <a:solidFill>
                  <a:schemeClr val="accent3">
                    <a:lumMod val="76000"/>
                  </a:schemeClr>
                </a:solidFill>
                <a:latin typeface="Calibri"/>
                <a:ea typeface="Calibri"/>
                <a:cs typeface="Calibri"/>
              </a:rPr>
              <a:t>Consumer loans contract type has lowest defaulter on Friday</a:t>
            </a:r>
          </a:p>
          <a:p>
            <a:pPr marL="347345" indent="-347345"/>
            <a:endParaRPr lang="en-US">
              <a:solidFill>
                <a:srgbClr val="000000"/>
              </a:solidFill>
              <a:latin typeface="Calibri"/>
              <a:ea typeface="Calibri"/>
              <a:cs typeface="Calibri"/>
            </a:endParaRPr>
          </a:p>
          <a:p>
            <a:pPr marL="347345" indent="-347345"/>
            <a:endParaRPr lang="en-US">
              <a:solidFill>
                <a:srgbClr val="8F24FF"/>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35</a:t>
            </a:fld>
            <a:endParaRPr lang="en-US"/>
          </a:p>
        </p:txBody>
      </p:sp>
      <p:pic>
        <p:nvPicPr>
          <p:cNvPr id="3" name="Picture 2">
            <a:extLst>
              <a:ext uri="{FF2B5EF4-FFF2-40B4-BE49-F238E27FC236}">
                <a16:creationId xmlns:a16="http://schemas.microsoft.com/office/drawing/2014/main" id="{46B3A242-E40D-8C66-9170-4834F18E6450}"/>
              </a:ext>
            </a:extLst>
          </p:cNvPr>
          <p:cNvPicPr>
            <a:picLocks noChangeAspect="1"/>
          </p:cNvPicPr>
          <p:nvPr/>
        </p:nvPicPr>
        <p:blipFill>
          <a:blip r:embed="rId2"/>
          <a:stretch>
            <a:fillRect/>
          </a:stretch>
        </p:blipFill>
        <p:spPr>
          <a:xfrm>
            <a:off x="299533" y="701777"/>
            <a:ext cx="7088531" cy="6007509"/>
          </a:xfrm>
          <a:prstGeom prst="rect">
            <a:avLst/>
          </a:prstGeom>
        </p:spPr>
      </p:pic>
    </p:spTree>
    <p:extLst>
      <p:ext uri="{BB962C8B-B14F-4D97-AF65-F5344CB8AC3E}">
        <p14:creationId xmlns:p14="http://schemas.microsoft.com/office/powerpoint/2010/main" val="1541632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sz="1700">
                <a:solidFill>
                  <a:srgbClr val="0070C0"/>
                </a:solidFill>
                <a:latin typeface="Calibri"/>
                <a:ea typeface="+mj-lt"/>
                <a:cs typeface="+mj-lt"/>
              </a:rPr>
              <a:t>Analysis of weekday appr process start and contract type on amount application</a:t>
            </a:r>
            <a:endParaRPr lang="en-US" sz="1700">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7803718" y="1899393"/>
            <a:ext cx="4264223" cy="2710118"/>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Cash loans contract type has highest non-defaulter on Monday, Wednesday, Friday</a:t>
            </a:r>
            <a:endParaRPr lang="en-US">
              <a:solidFill>
                <a:schemeClr val="accent3">
                  <a:lumMod val="76000"/>
                </a:schemeClr>
              </a:solidFill>
              <a:latin typeface="Aptos Light"/>
              <a:ea typeface="Calibri"/>
              <a:cs typeface="Calibri"/>
            </a:endParaRPr>
          </a:p>
          <a:p>
            <a:pPr marL="347345" indent="-347345"/>
            <a:r>
              <a:rPr lang="en-US">
                <a:solidFill>
                  <a:schemeClr val="accent3">
                    <a:lumMod val="76000"/>
                  </a:schemeClr>
                </a:solidFill>
                <a:latin typeface="Calibri"/>
                <a:ea typeface="Calibri"/>
                <a:cs typeface="Calibri"/>
              </a:rPr>
              <a:t>Revolving loans contract type has lowest non-defaulter on Sunday.</a:t>
            </a:r>
            <a:endParaRPr lang="en-US">
              <a:solidFill>
                <a:schemeClr val="accent3">
                  <a:lumMod val="76000"/>
                </a:schemeClr>
              </a:solidFill>
            </a:endParaRPr>
          </a:p>
          <a:p>
            <a:pPr marL="0" indent="0">
              <a:buNone/>
            </a:pPr>
            <a:endParaRPr lang="en-US">
              <a:solidFill>
                <a:srgbClr val="000000"/>
              </a:solidFill>
              <a:latin typeface="Calibri"/>
              <a:ea typeface="Calibri"/>
              <a:cs typeface="Calibri"/>
            </a:endParaRPr>
          </a:p>
          <a:p>
            <a:pPr marL="347345" indent="-347345"/>
            <a:endParaRPr lang="en-US">
              <a:solidFill>
                <a:srgbClr val="000000"/>
              </a:solidFill>
              <a:latin typeface="Calibri"/>
              <a:ea typeface="Calibri"/>
              <a:cs typeface="Calibri"/>
            </a:endParaRP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36</a:t>
            </a:fld>
            <a:endParaRPr lang="en-US"/>
          </a:p>
        </p:txBody>
      </p:sp>
      <p:pic>
        <p:nvPicPr>
          <p:cNvPr id="6" name="Picture 5">
            <a:extLst>
              <a:ext uri="{FF2B5EF4-FFF2-40B4-BE49-F238E27FC236}">
                <a16:creationId xmlns:a16="http://schemas.microsoft.com/office/drawing/2014/main" id="{BF91F270-67AC-CA4A-3C32-657D4F7104DD}"/>
              </a:ext>
            </a:extLst>
          </p:cNvPr>
          <p:cNvPicPr>
            <a:picLocks noChangeAspect="1"/>
          </p:cNvPicPr>
          <p:nvPr/>
        </p:nvPicPr>
        <p:blipFill>
          <a:blip r:embed="rId2"/>
          <a:stretch>
            <a:fillRect/>
          </a:stretch>
        </p:blipFill>
        <p:spPr>
          <a:xfrm>
            <a:off x="299602" y="701777"/>
            <a:ext cx="7149844" cy="6007509"/>
          </a:xfrm>
          <a:prstGeom prst="rect">
            <a:avLst/>
          </a:prstGeom>
        </p:spPr>
      </p:pic>
    </p:spTree>
    <p:extLst>
      <p:ext uri="{BB962C8B-B14F-4D97-AF65-F5344CB8AC3E}">
        <p14:creationId xmlns:p14="http://schemas.microsoft.com/office/powerpoint/2010/main" val="383656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134555" y="2998200"/>
            <a:ext cx="11908731" cy="858897"/>
          </a:xfrm>
        </p:spPr>
        <p:txBody>
          <a:bodyPr/>
          <a:lstStyle/>
          <a:p>
            <a:r>
              <a:rPr lang="en-US" sz="2800" b="0">
                <a:solidFill>
                  <a:schemeClr val="accent4">
                    <a:lumMod val="60000"/>
                    <a:lumOff val="40000"/>
                  </a:schemeClr>
                </a:solidFill>
              </a:rPr>
              <a:t>                    ANALYSIS of Merged Data set ON:</a:t>
            </a:r>
            <a:br>
              <a:rPr lang="en-US" sz="2800" b="0">
                <a:solidFill>
                  <a:schemeClr val="accent4">
                    <a:lumMod val="60000"/>
                    <a:lumOff val="40000"/>
                  </a:schemeClr>
                </a:solidFill>
              </a:rPr>
            </a:br>
            <a:r>
              <a:rPr lang="en-US" sz="2800" b="0">
                <a:solidFill>
                  <a:schemeClr val="accent4">
                    <a:lumMod val="60000"/>
                    <a:lumOff val="40000"/>
                  </a:schemeClr>
                </a:solidFill>
              </a:rPr>
              <a:t>     Current Application and Previous APPLICATION</a:t>
            </a:r>
          </a:p>
        </p:txBody>
      </p:sp>
    </p:spTree>
    <p:extLst>
      <p:ext uri="{BB962C8B-B14F-4D97-AF65-F5344CB8AC3E}">
        <p14:creationId xmlns:p14="http://schemas.microsoft.com/office/powerpoint/2010/main" val="4196988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mj-lt"/>
                <a:cs typeface="+mj-lt"/>
              </a:rPr>
              <a:t>Analysis of Loan status</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190863" y="2114474"/>
            <a:ext cx="3877078" cy="1315167"/>
          </a:xfrm>
        </p:spPr>
        <p:txBody>
          <a:bodyPr vert="horz" lIns="0" tIns="0" rIns="0" bIns="0" rtlCol="0" anchor="t">
            <a:normAutofit/>
          </a:bodyPr>
          <a:lstStyle/>
          <a:p>
            <a:pPr marL="347345" indent="-347345"/>
            <a:r>
              <a:rPr lang="en-US">
                <a:solidFill>
                  <a:schemeClr val="accent3">
                    <a:lumMod val="76000"/>
                  </a:schemeClr>
                </a:solidFill>
                <a:latin typeface="Calibri"/>
                <a:ea typeface="+mn-lt"/>
                <a:cs typeface="+mn-lt"/>
              </a:rPr>
              <a:t>There are huge number of Approved loan than Refused and Canceled</a:t>
            </a:r>
            <a:endParaRPr lang="en-US">
              <a:solidFill>
                <a:schemeClr val="accent3">
                  <a:lumMod val="76000"/>
                </a:schemeClr>
              </a:solidFill>
              <a:latin typeface="Calibri"/>
              <a:ea typeface="Calibri"/>
              <a:cs typeface="Calibri"/>
            </a:endParaRPr>
          </a:p>
          <a:p>
            <a:pPr marL="0" indent="0">
              <a:buNone/>
            </a:pPr>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a:p>
            <a:pPr marL="347345" indent="-347345"/>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38</a:t>
            </a:fld>
            <a:endParaRPr lang="en-US"/>
          </a:p>
        </p:txBody>
      </p:sp>
      <p:pic>
        <p:nvPicPr>
          <p:cNvPr id="3" name="Picture 2" descr="A graph of a loan status&#10;&#10;Description automatically generated">
            <a:extLst>
              <a:ext uri="{FF2B5EF4-FFF2-40B4-BE49-F238E27FC236}">
                <a16:creationId xmlns:a16="http://schemas.microsoft.com/office/drawing/2014/main" id="{2F6DEA67-FFD4-EEC1-40AC-338755F1F9AF}"/>
              </a:ext>
            </a:extLst>
          </p:cNvPr>
          <p:cNvPicPr>
            <a:picLocks noChangeAspect="1"/>
          </p:cNvPicPr>
          <p:nvPr/>
        </p:nvPicPr>
        <p:blipFill>
          <a:blip r:embed="rId2"/>
          <a:stretch>
            <a:fillRect/>
          </a:stretch>
        </p:blipFill>
        <p:spPr>
          <a:xfrm>
            <a:off x="239661" y="898452"/>
            <a:ext cx="7527821" cy="4612497"/>
          </a:xfrm>
          <a:prstGeom prst="rect">
            <a:avLst/>
          </a:prstGeom>
        </p:spPr>
      </p:pic>
    </p:spTree>
    <p:extLst>
      <p:ext uri="{BB962C8B-B14F-4D97-AF65-F5344CB8AC3E}">
        <p14:creationId xmlns:p14="http://schemas.microsoft.com/office/powerpoint/2010/main" val="3937339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mj-lt"/>
                <a:cs typeface="+mj-lt"/>
              </a:rPr>
              <a:t>Analysis of Client type</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682475" y="2808877"/>
            <a:ext cx="3508369" cy="749812"/>
          </a:xfrm>
        </p:spPr>
        <p:txBody>
          <a:bodyPr vert="horz" lIns="0" tIns="0" rIns="0" bIns="0" rtlCol="0" anchor="t">
            <a:normAutofit/>
          </a:bodyPr>
          <a:lstStyle/>
          <a:p>
            <a:pPr marL="347345" indent="-347345"/>
            <a:r>
              <a:rPr lang="en-US">
                <a:solidFill>
                  <a:schemeClr val="accent3">
                    <a:lumMod val="76000"/>
                  </a:schemeClr>
                </a:solidFill>
                <a:latin typeface="Calibri"/>
                <a:ea typeface="Calibri"/>
                <a:cs typeface="Calibri"/>
              </a:rPr>
              <a:t>Maximum loan applications are repeated</a:t>
            </a:r>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39</a:t>
            </a:fld>
            <a:endParaRPr lang="en-US"/>
          </a:p>
        </p:txBody>
      </p:sp>
      <p:pic>
        <p:nvPicPr>
          <p:cNvPr id="6" name="Picture 5">
            <a:extLst>
              <a:ext uri="{FF2B5EF4-FFF2-40B4-BE49-F238E27FC236}">
                <a16:creationId xmlns:a16="http://schemas.microsoft.com/office/drawing/2014/main" id="{F33A0A18-EE00-6FCB-5AFA-0E18436D2505}"/>
              </a:ext>
            </a:extLst>
          </p:cNvPr>
          <p:cNvPicPr>
            <a:picLocks noChangeAspect="1"/>
          </p:cNvPicPr>
          <p:nvPr/>
        </p:nvPicPr>
        <p:blipFill>
          <a:blip r:embed="rId2"/>
          <a:stretch>
            <a:fillRect/>
          </a:stretch>
        </p:blipFill>
        <p:spPr>
          <a:xfrm>
            <a:off x="110613" y="1169142"/>
            <a:ext cx="7976419" cy="4771669"/>
          </a:xfrm>
          <a:prstGeom prst="rect">
            <a:avLst/>
          </a:prstGeom>
        </p:spPr>
      </p:pic>
    </p:spTree>
    <p:extLst>
      <p:ext uri="{BB962C8B-B14F-4D97-AF65-F5344CB8AC3E}">
        <p14:creationId xmlns:p14="http://schemas.microsoft.com/office/powerpoint/2010/main" val="276133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sz="3600" b="0">
                <a:solidFill>
                  <a:schemeClr val="accent4">
                    <a:lumMod val="60000"/>
                    <a:lumOff val="40000"/>
                  </a:schemeClr>
                </a:solidFill>
                <a:ea typeface="+mj-lt"/>
                <a:cs typeface="+mj-lt"/>
              </a:rPr>
              <a:t>Methodology</a:t>
            </a:r>
            <a:endParaRPr lang="en-US">
              <a:solidFill>
                <a:schemeClr val="accent4">
                  <a:lumMod val="60000"/>
                  <a:lumOff val="40000"/>
                </a:schemeClr>
              </a:solidFill>
            </a:endParaRPr>
          </a:p>
          <a:p>
            <a:endParaRPr lang="en-US" sz="3600" b="0">
              <a:solidFill>
                <a:schemeClr val="accent4">
                  <a:lumMod val="60000"/>
                  <a:lumOff val="40000"/>
                </a:schemeClr>
              </a:solidFill>
              <a:latin typeface="Book Antiqua"/>
            </a:endParaRPr>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693763" y="1585353"/>
            <a:ext cx="10704281" cy="4707929"/>
          </a:xfrm>
        </p:spPr>
        <p:txBody>
          <a:bodyPr vert="horz" lIns="0" tIns="0" rIns="0" bIns="0" rtlCol="0" anchor="t">
            <a:noAutofit/>
          </a:bodyPr>
          <a:lstStyle/>
          <a:p>
            <a:pPr marL="342900" indent="-342900">
              <a:buChar char="•"/>
            </a:pPr>
            <a:endParaRPr lang="en-US" sz="2000">
              <a:solidFill>
                <a:schemeClr val="bg2">
                  <a:lumMod val="90000"/>
                </a:schemeClr>
              </a:solidFill>
              <a:latin typeface="Calibri"/>
              <a:ea typeface="+mn-lt"/>
              <a:cs typeface="+mn-lt"/>
            </a:endParaRPr>
          </a:p>
          <a:p>
            <a:pPr marL="342900" indent="-342900">
              <a:buChar char="•"/>
            </a:pPr>
            <a:r>
              <a:rPr lang="en-US" sz="2000">
                <a:solidFill>
                  <a:schemeClr val="bg2">
                    <a:lumMod val="90000"/>
                  </a:schemeClr>
                </a:solidFill>
                <a:latin typeface="Calibri"/>
                <a:ea typeface="+mn-lt"/>
                <a:cs typeface="+mn-lt"/>
              </a:rPr>
              <a:t>Load the dataset</a:t>
            </a:r>
            <a:endParaRPr lang="en-US" sz="2000">
              <a:solidFill>
                <a:schemeClr val="bg2">
                  <a:lumMod val="90000"/>
                </a:schemeClr>
              </a:solidFill>
              <a:latin typeface="Calibri"/>
              <a:ea typeface="Calibri"/>
              <a:cs typeface="Calibri"/>
            </a:endParaRPr>
          </a:p>
          <a:p>
            <a:pPr marL="342900" indent="-342900">
              <a:buChar char="•"/>
            </a:pPr>
            <a:r>
              <a:rPr lang="en-US" sz="2000">
                <a:solidFill>
                  <a:schemeClr val="bg2">
                    <a:lumMod val="90000"/>
                  </a:schemeClr>
                </a:solidFill>
                <a:latin typeface="Calibri"/>
                <a:ea typeface="+mn-lt"/>
                <a:cs typeface="+mn-lt"/>
              </a:rPr>
              <a:t>Identify the percentage of missing Data in the dataset and remove the values which is greater than 35%.</a:t>
            </a:r>
          </a:p>
          <a:p>
            <a:pPr marL="342900" indent="-342900">
              <a:buChar char="•"/>
            </a:pPr>
            <a:r>
              <a:rPr lang="en-US" sz="2000">
                <a:solidFill>
                  <a:schemeClr val="bg2">
                    <a:lumMod val="90000"/>
                  </a:schemeClr>
                </a:solidFill>
                <a:latin typeface="Calibri"/>
                <a:ea typeface="+mn-lt"/>
                <a:cs typeface="+mn-lt"/>
              </a:rPr>
              <a:t>Impute the Null values </a:t>
            </a:r>
          </a:p>
          <a:p>
            <a:pPr marL="342900" indent="-342900">
              <a:buChar char="•"/>
            </a:pPr>
            <a:r>
              <a:rPr lang="en-US" sz="2000">
                <a:solidFill>
                  <a:schemeClr val="bg2">
                    <a:lumMod val="90000"/>
                  </a:schemeClr>
                </a:solidFill>
                <a:latin typeface="Calibri"/>
                <a:ea typeface="+mn-lt"/>
                <a:cs typeface="+mn-lt"/>
              </a:rPr>
              <a:t>Dealing with Target Variable</a:t>
            </a:r>
          </a:p>
          <a:p>
            <a:pPr marL="342900" indent="-342900">
              <a:buChar char="•"/>
            </a:pPr>
            <a:r>
              <a:rPr lang="en-US" sz="2000">
                <a:solidFill>
                  <a:schemeClr val="bg2">
                    <a:lumMod val="90000"/>
                  </a:schemeClr>
                </a:solidFill>
                <a:latin typeface="Calibri"/>
                <a:ea typeface="+mn-lt"/>
                <a:cs typeface="+mn-lt"/>
              </a:rPr>
              <a:t>Identify Outliers in the Dataset: Detect and identify outliers in the dataset</a:t>
            </a:r>
            <a:endParaRPr lang="en-US" sz="2000">
              <a:solidFill>
                <a:schemeClr val="bg2">
                  <a:lumMod val="90000"/>
                </a:schemeClr>
              </a:solidFill>
              <a:latin typeface="Calibri"/>
              <a:ea typeface="Calibri"/>
              <a:cs typeface="Calibri"/>
            </a:endParaRPr>
          </a:p>
          <a:p>
            <a:pPr marL="342900" indent="-342900">
              <a:buChar char="•"/>
            </a:pPr>
            <a:r>
              <a:rPr lang="en-US" sz="2000">
                <a:solidFill>
                  <a:schemeClr val="bg2">
                    <a:lumMod val="90000"/>
                  </a:schemeClr>
                </a:solidFill>
                <a:latin typeface="Calibri"/>
                <a:ea typeface="+mn-lt"/>
                <a:cs typeface="+mn-lt"/>
              </a:rPr>
              <a:t>Data Cleaning</a:t>
            </a:r>
          </a:p>
          <a:p>
            <a:pPr marL="342900" indent="-342900">
              <a:buChar char="•"/>
            </a:pPr>
            <a:r>
              <a:rPr lang="en-US" sz="2000">
                <a:solidFill>
                  <a:schemeClr val="bg2">
                    <a:lumMod val="90000"/>
                  </a:schemeClr>
                </a:solidFill>
                <a:latin typeface="Calibri"/>
                <a:ea typeface="+mn-lt"/>
                <a:cs typeface="+mn-lt"/>
              </a:rPr>
              <a:t>Perform Univariate, Bivariate and Multi-Variate Analysis on the both Dataset Application and Previous Application.</a:t>
            </a:r>
            <a:endParaRPr lang="en-US" sz="2000">
              <a:solidFill>
                <a:schemeClr val="bg2">
                  <a:lumMod val="90000"/>
                </a:schemeClr>
              </a:solidFill>
              <a:latin typeface="Calibri"/>
              <a:ea typeface="Calibri"/>
              <a:cs typeface="Calibri"/>
            </a:endParaRPr>
          </a:p>
          <a:p>
            <a:pPr marL="342900" indent="-342900">
              <a:buChar char="•"/>
            </a:pPr>
            <a:r>
              <a:rPr lang="en-US" sz="2000">
                <a:solidFill>
                  <a:schemeClr val="bg2">
                    <a:lumMod val="90000"/>
                  </a:schemeClr>
                </a:solidFill>
                <a:latin typeface="Calibri"/>
                <a:ea typeface="+mn-lt"/>
                <a:cs typeface="+mn-lt"/>
              </a:rPr>
              <a:t>Do merging of current and previous application data set and do the analysis.</a:t>
            </a:r>
            <a:endParaRPr lang="en-US" sz="2000">
              <a:solidFill>
                <a:schemeClr val="bg2">
                  <a:lumMod val="90000"/>
                </a:schemeClr>
              </a:solidFill>
              <a:latin typeface="Calibri"/>
              <a:ea typeface="Calibri"/>
              <a:cs typeface="Calibri"/>
            </a:endParaRPr>
          </a:p>
          <a:p>
            <a:pPr marL="342900" indent="-342900">
              <a:lnSpc>
                <a:spcPct val="100000"/>
              </a:lnSpc>
              <a:spcBef>
                <a:spcPts val="1200"/>
              </a:spcBef>
              <a:spcAft>
                <a:spcPts val="200"/>
              </a:spcAft>
              <a:buChar char="•"/>
            </a:pPr>
            <a:endParaRPr lang="en-US" sz="2000">
              <a:solidFill>
                <a:schemeClr val="bg2">
                  <a:lumMod val="90000"/>
                </a:schemeClr>
              </a:solidFill>
              <a:latin typeface="Calibri"/>
              <a:ea typeface="Calibri"/>
              <a:cs typeface="Calibri"/>
            </a:endParaRPr>
          </a:p>
        </p:txBody>
      </p:sp>
    </p:spTree>
    <p:extLst>
      <p:ext uri="{BB962C8B-B14F-4D97-AF65-F5344CB8AC3E}">
        <p14:creationId xmlns:p14="http://schemas.microsoft.com/office/powerpoint/2010/main" val="3704828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mj-lt"/>
                <a:cs typeface="+mj-lt"/>
              </a:rPr>
              <a:t>Analysis of Client type on contract status</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621024" y="2427877"/>
            <a:ext cx="3391611" cy="1333602"/>
          </a:xfrm>
        </p:spPr>
        <p:txBody>
          <a:bodyPr vert="horz" lIns="0" tIns="0" rIns="0" bIns="0" rtlCol="0" anchor="t">
            <a:normAutofit/>
          </a:bodyPr>
          <a:lstStyle/>
          <a:p>
            <a:pPr marL="347345" indent="-347345"/>
            <a:r>
              <a:rPr lang="en-US">
                <a:solidFill>
                  <a:schemeClr val="accent3">
                    <a:lumMod val="76000"/>
                  </a:schemeClr>
                </a:solidFill>
                <a:latin typeface="Calibri"/>
                <a:ea typeface="+mn-lt"/>
                <a:cs typeface="+mn-lt"/>
              </a:rPr>
              <a:t>Repeater has approved more loan in comparison to New and Refreshed </a:t>
            </a: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40</a:t>
            </a:fld>
            <a:endParaRPr lang="en-US"/>
          </a:p>
        </p:txBody>
      </p:sp>
      <p:pic>
        <p:nvPicPr>
          <p:cNvPr id="6" name="Picture 5" descr="A graph of a person with different colored bars&#10;&#10;Description automatically generated">
            <a:extLst>
              <a:ext uri="{FF2B5EF4-FFF2-40B4-BE49-F238E27FC236}">
                <a16:creationId xmlns:a16="http://schemas.microsoft.com/office/drawing/2014/main" id="{05296E48-D775-4472-F095-D53808EEBEF0}"/>
              </a:ext>
            </a:extLst>
          </p:cNvPr>
          <p:cNvPicPr>
            <a:picLocks noChangeAspect="1"/>
          </p:cNvPicPr>
          <p:nvPr/>
        </p:nvPicPr>
        <p:blipFill>
          <a:blip r:embed="rId2"/>
          <a:stretch>
            <a:fillRect/>
          </a:stretch>
        </p:blipFill>
        <p:spPr>
          <a:xfrm>
            <a:off x="165919" y="791648"/>
            <a:ext cx="8025580" cy="5280848"/>
          </a:xfrm>
          <a:prstGeom prst="rect">
            <a:avLst/>
          </a:prstGeom>
        </p:spPr>
      </p:pic>
    </p:spTree>
    <p:extLst>
      <p:ext uri="{BB962C8B-B14F-4D97-AF65-F5344CB8AC3E}">
        <p14:creationId xmlns:p14="http://schemas.microsoft.com/office/powerpoint/2010/main" val="231342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Calibri"/>
                <a:cs typeface="Calibri"/>
              </a:rPr>
              <a:t>Analysis of Previous loan status and current defaulters on Gender</a:t>
            </a:r>
            <a:endParaRPr lang="en-US" b="0">
              <a:solidFill>
                <a:srgbClr val="000000"/>
              </a:solidFill>
              <a:latin typeface="Calibri"/>
              <a:ea typeface="Calibri"/>
              <a:cs typeface="Calibri"/>
            </a:endParaRPr>
          </a:p>
          <a:p>
            <a:endParaRPr lang="en-US">
              <a:solidFill>
                <a:srgbClr val="0070C0"/>
              </a:solidFill>
              <a:latin typeface="Aptos"/>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547282" y="1991571"/>
            <a:ext cx="3520659" cy="2869892"/>
          </a:xfrm>
        </p:spPr>
        <p:txBody>
          <a:bodyPr vert="horz" lIns="0" tIns="0" rIns="0" bIns="0" rtlCol="0" anchor="t">
            <a:normAutofit/>
          </a:bodyPr>
          <a:lstStyle/>
          <a:p>
            <a:pPr marL="347345" indent="-347345"/>
            <a:endParaRPr lang="en-US">
              <a:solidFill>
                <a:schemeClr val="accent3">
                  <a:lumMod val="76000"/>
                </a:schemeClr>
              </a:solidFill>
              <a:latin typeface="Calibri"/>
              <a:ea typeface="+mn-lt"/>
              <a:cs typeface="+mn-lt"/>
            </a:endParaRPr>
          </a:p>
          <a:p>
            <a:pPr marL="347345" indent="-347345"/>
            <a:r>
              <a:rPr lang="en-US">
                <a:solidFill>
                  <a:schemeClr val="accent3">
                    <a:lumMod val="76000"/>
                  </a:schemeClr>
                </a:solidFill>
                <a:latin typeface="Calibri"/>
                <a:ea typeface="+mn-lt"/>
                <a:cs typeface="+mn-lt"/>
              </a:rPr>
              <a:t>Previously Refused client is more defaulted than previously Approved clients.</a:t>
            </a:r>
          </a:p>
          <a:p>
            <a:pPr marL="347345" indent="-347345"/>
            <a:r>
              <a:rPr lang="en-US">
                <a:solidFill>
                  <a:schemeClr val="accent3">
                    <a:lumMod val="76000"/>
                  </a:schemeClr>
                </a:solidFill>
                <a:latin typeface="Calibri"/>
                <a:ea typeface="+mn-lt"/>
                <a:cs typeface="+mn-lt"/>
              </a:rPr>
              <a:t>In all the cases  Males are more defaulted than Females.</a:t>
            </a: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41</a:t>
            </a:fld>
            <a:endParaRPr lang="en-US"/>
          </a:p>
        </p:txBody>
      </p:sp>
      <p:pic>
        <p:nvPicPr>
          <p:cNvPr id="6" name="Picture 5" descr="A graph of a loan status&#10;&#10;Description automatically generated">
            <a:extLst>
              <a:ext uri="{FF2B5EF4-FFF2-40B4-BE49-F238E27FC236}">
                <a16:creationId xmlns:a16="http://schemas.microsoft.com/office/drawing/2014/main" id="{C2E078C7-53C4-269E-4B26-7EDE07CB9EC9}"/>
              </a:ext>
            </a:extLst>
          </p:cNvPr>
          <p:cNvPicPr>
            <a:picLocks noChangeAspect="1"/>
          </p:cNvPicPr>
          <p:nvPr/>
        </p:nvPicPr>
        <p:blipFill>
          <a:blip r:embed="rId2"/>
          <a:stretch>
            <a:fillRect/>
          </a:stretch>
        </p:blipFill>
        <p:spPr>
          <a:xfrm>
            <a:off x="122903" y="958243"/>
            <a:ext cx="7945693" cy="5125869"/>
          </a:xfrm>
          <a:prstGeom prst="rect">
            <a:avLst/>
          </a:prstGeom>
        </p:spPr>
      </p:pic>
    </p:spTree>
    <p:extLst>
      <p:ext uri="{BB962C8B-B14F-4D97-AF65-F5344CB8AC3E}">
        <p14:creationId xmlns:p14="http://schemas.microsoft.com/office/powerpoint/2010/main" val="1740644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mj-lt"/>
                <a:cs typeface="+mj-lt"/>
              </a:rPr>
              <a:t>Analysis of Previous loan status and current defaulters on Age group</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9026604" y="1223425"/>
            <a:ext cx="2936869" cy="3877697"/>
          </a:xfrm>
        </p:spPr>
        <p:txBody>
          <a:bodyPr vert="horz" lIns="0" tIns="0" rIns="0" bIns="0" rtlCol="0" anchor="t">
            <a:noAutofit/>
          </a:bodyPr>
          <a:lstStyle/>
          <a:p>
            <a:pPr marL="347345" indent="-347345"/>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Calibri"/>
                <a:cs typeface="Calibri"/>
              </a:rPr>
              <a:t>Age group 20-25 has more defaulter in all loan application status except refused</a:t>
            </a:r>
          </a:p>
          <a:p>
            <a:pPr marL="347345" indent="-347345"/>
            <a:r>
              <a:rPr lang="en-US">
                <a:solidFill>
                  <a:schemeClr val="accent3">
                    <a:lumMod val="76000"/>
                  </a:schemeClr>
                </a:solidFill>
                <a:latin typeface="Calibri"/>
                <a:ea typeface="Calibri"/>
                <a:cs typeface="Calibri"/>
              </a:rPr>
              <a:t>Age group 60 above has less defaulter in all loan application status.</a:t>
            </a:r>
          </a:p>
          <a:p>
            <a:pPr marL="347345" indent="-347345"/>
            <a:r>
              <a:rPr lang="en-US">
                <a:solidFill>
                  <a:schemeClr val="accent3">
                    <a:lumMod val="76000"/>
                  </a:schemeClr>
                </a:solidFill>
                <a:latin typeface="Calibri"/>
                <a:ea typeface="Calibri"/>
                <a:cs typeface="Calibri"/>
              </a:rPr>
              <a:t>Age group 25-30 has more refused defaulter</a:t>
            </a:r>
          </a:p>
          <a:p>
            <a:pPr marL="347345" indent="-347345"/>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42</a:t>
            </a:fld>
            <a:endParaRPr lang="en-US"/>
          </a:p>
        </p:txBody>
      </p:sp>
      <p:pic>
        <p:nvPicPr>
          <p:cNvPr id="6" name="Picture 5" descr="A graph of different colored lines&#10;&#10;Description automatically generated">
            <a:extLst>
              <a:ext uri="{FF2B5EF4-FFF2-40B4-BE49-F238E27FC236}">
                <a16:creationId xmlns:a16="http://schemas.microsoft.com/office/drawing/2014/main" id="{0F341DED-01C6-CC79-A215-8BE92A34841F}"/>
              </a:ext>
            </a:extLst>
          </p:cNvPr>
          <p:cNvPicPr>
            <a:picLocks noChangeAspect="1"/>
          </p:cNvPicPr>
          <p:nvPr/>
        </p:nvPicPr>
        <p:blipFill>
          <a:blip r:embed="rId2"/>
          <a:stretch>
            <a:fillRect/>
          </a:stretch>
        </p:blipFill>
        <p:spPr>
          <a:xfrm>
            <a:off x="104468" y="698816"/>
            <a:ext cx="8683113" cy="5245286"/>
          </a:xfrm>
          <a:prstGeom prst="rect">
            <a:avLst/>
          </a:prstGeom>
        </p:spPr>
      </p:pic>
    </p:spTree>
    <p:extLst>
      <p:ext uri="{BB962C8B-B14F-4D97-AF65-F5344CB8AC3E}">
        <p14:creationId xmlns:p14="http://schemas.microsoft.com/office/powerpoint/2010/main" val="4102473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60248" y="140699"/>
            <a:ext cx="11732636" cy="557784"/>
          </a:xfrm>
        </p:spPr>
        <p:txBody>
          <a:bodyPr/>
          <a:lstStyle/>
          <a:p>
            <a:r>
              <a:rPr lang="en-US">
                <a:solidFill>
                  <a:srgbClr val="0070C0"/>
                </a:solidFill>
                <a:latin typeface="Calibri"/>
                <a:ea typeface="+mj-lt"/>
                <a:cs typeface="+mj-lt"/>
              </a:rPr>
              <a:t>Analysis of credit amount and housing type on target</a:t>
            </a:r>
            <a:endParaRPr lang="en-US">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7754557" y="1899393"/>
            <a:ext cx="4313384" cy="3097263"/>
          </a:xfrm>
        </p:spPr>
        <p:txBody>
          <a:bodyPr vert="horz" lIns="0" tIns="0" rIns="0" bIns="0" rtlCol="0" anchor="t">
            <a:normAutofit lnSpcReduction="10000"/>
          </a:bodyPr>
          <a:lstStyle/>
          <a:p>
            <a:pPr marL="347345" indent="-347345"/>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Calibri"/>
                <a:cs typeface="Calibri"/>
              </a:rPr>
              <a:t>Office apartment is having higher credit of Non-Defaulter</a:t>
            </a:r>
            <a:endParaRPr lang="en-US">
              <a:solidFill>
                <a:schemeClr val="accent3">
                  <a:lumMod val="76000"/>
                </a:schemeClr>
              </a:solidFill>
            </a:endParaRPr>
          </a:p>
          <a:p>
            <a:pPr marL="347345" indent="-347345"/>
            <a:r>
              <a:rPr lang="en-US">
                <a:solidFill>
                  <a:schemeClr val="accent3">
                    <a:lumMod val="76000"/>
                  </a:schemeClr>
                </a:solidFill>
                <a:latin typeface="Calibri"/>
                <a:ea typeface="Calibri"/>
                <a:cs typeface="Calibri"/>
              </a:rPr>
              <a:t>co-op apartment is having higher credit of Defaulter</a:t>
            </a:r>
          </a:p>
          <a:p>
            <a:pPr marL="347345" indent="-347345"/>
            <a:r>
              <a:rPr lang="en-US">
                <a:solidFill>
                  <a:schemeClr val="accent3">
                    <a:lumMod val="76000"/>
                  </a:schemeClr>
                </a:solidFill>
                <a:latin typeface="Calibri"/>
                <a:ea typeface="Calibri"/>
                <a:cs typeface="Calibri"/>
              </a:rPr>
              <a:t>Bank should avoid giving loans to the housing type of co-op apartment as they are having difficulties in payment.</a:t>
            </a: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43</a:t>
            </a:fld>
            <a:endParaRPr lang="en-US"/>
          </a:p>
        </p:txBody>
      </p:sp>
      <p:pic>
        <p:nvPicPr>
          <p:cNvPr id="6" name="Picture 5" descr="A graph of a credit amount&#10;&#10;Description automatically generated">
            <a:extLst>
              <a:ext uri="{FF2B5EF4-FFF2-40B4-BE49-F238E27FC236}">
                <a16:creationId xmlns:a16="http://schemas.microsoft.com/office/drawing/2014/main" id="{FC4D861E-9950-C86B-B0E8-6DB119907CD8}"/>
              </a:ext>
            </a:extLst>
          </p:cNvPr>
          <p:cNvPicPr>
            <a:picLocks noChangeAspect="1"/>
          </p:cNvPicPr>
          <p:nvPr/>
        </p:nvPicPr>
        <p:blipFill>
          <a:blip r:embed="rId2"/>
          <a:stretch>
            <a:fillRect/>
          </a:stretch>
        </p:blipFill>
        <p:spPr>
          <a:xfrm>
            <a:off x="459402" y="701778"/>
            <a:ext cx="6682761" cy="5817009"/>
          </a:xfrm>
          <a:prstGeom prst="rect">
            <a:avLst/>
          </a:prstGeom>
        </p:spPr>
      </p:pic>
    </p:spTree>
    <p:extLst>
      <p:ext uri="{BB962C8B-B14F-4D97-AF65-F5344CB8AC3E}">
        <p14:creationId xmlns:p14="http://schemas.microsoft.com/office/powerpoint/2010/main" val="2093563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749071" y="140699"/>
            <a:ext cx="11443813" cy="1129284"/>
          </a:xfrm>
        </p:spPr>
        <p:txBody>
          <a:bodyPr/>
          <a:lstStyle/>
          <a:p>
            <a:br>
              <a:rPr lang="en-US" sz="4000">
                <a:latin typeface="Calibri"/>
                <a:ea typeface="+mj-lt"/>
                <a:cs typeface="+mj-lt"/>
              </a:rPr>
            </a:br>
            <a:r>
              <a:rPr lang="en-US" sz="4000">
                <a:solidFill>
                  <a:srgbClr val="0070C0"/>
                </a:solidFill>
                <a:latin typeface="Calibri"/>
                <a:ea typeface="+mj-lt"/>
                <a:cs typeface="+mj-lt"/>
              </a:rPr>
              <a:t>conclusions</a:t>
            </a:r>
            <a:endParaRPr lang="en-US" sz="4000">
              <a:solidFill>
                <a:srgbClr val="0070C0"/>
              </a:solidFill>
              <a:latin typeface="Calibri"/>
              <a:ea typeface="Calibri"/>
              <a:cs typeface="Calibri"/>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589300" y="1395490"/>
            <a:ext cx="11478641" cy="4725730"/>
          </a:xfrm>
        </p:spPr>
        <p:txBody>
          <a:bodyPr vert="horz" lIns="0" tIns="0" rIns="0" bIns="0" rtlCol="0" anchor="t">
            <a:normAutofit/>
          </a:bodyPr>
          <a:lstStyle/>
          <a:p>
            <a:pPr marL="347345" indent="-347345"/>
            <a:endParaRPr lang="en-US">
              <a:solidFill>
                <a:schemeClr val="accent3">
                  <a:lumMod val="76000"/>
                </a:schemeClr>
              </a:solidFill>
              <a:latin typeface="Calibri"/>
              <a:ea typeface="+mn-lt"/>
              <a:cs typeface="+mn-lt"/>
            </a:endParaRPr>
          </a:p>
          <a:p>
            <a:pPr marL="347345" indent="-347345"/>
            <a:r>
              <a:rPr lang="en-US">
                <a:solidFill>
                  <a:schemeClr val="accent3">
                    <a:lumMod val="76000"/>
                  </a:schemeClr>
                </a:solidFill>
                <a:latin typeface="Calibri"/>
                <a:ea typeface="+mn-lt"/>
                <a:cs typeface="+mn-lt"/>
              </a:rPr>
              <a:t>Revolving Loans are having less defaulters than cash loan type.</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Applicants living in own House/apartment are most likely to pay on time.</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Default rate of female customers is lower than Males.</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Bank can consider more experienced workers for loan as the work experience increases the default rate decreases.</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Applicants with Academic degree can be considered for loan as they are less in defaulters.</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Unemployed and Maternity leave segments faced difficulty in repaying the loan.</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Bank should avoid giving loans to the housing type of co-op apartment as they are having difficulties in payment.</a:t>
            </a: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44</a:t>
            </a:fld>
            <a:endParaRPr lang="en-US"/>
          </a:p>
        </p:txBody>
      </p:sp>
    </p:spTree>
    <p:extLst>
      <p:ext uri="{BB962C8B-B14F-4D97-AF65-F5344CB8AC3E}">
        <p14:creationId xmlns:p14="http://schemas.microsoft.com/office/powerpoint/2010/main" val="252443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CC25EE42-B3D5-AD1E-48BE-54CEFF2E3D79}"/>
              </a:ext>
            </a:extLst>
          </p:cNvPr>
          <p:cNvSpPr>
            <a:spLocks noGrp="1"/>
          </p:cNvSpPr>
          <p:nvPr>
            <p:ph type="title"/>
          </p:nvPr>
        </p:nvSpPr>
        <p:spPr>
          <a:xfrm>
            <a:off x="2838421" y="1993539"/>
            <a:ext cx="5888652" cy="1438480"/>
          </a:xfrm>
        </p:spPr>
        <p:txBody>
          <a:bodyPr/>
          <a:lstStyle/>
          <a:p>
            <a:r>
              <a:rPr lang="en-US">
                <a:solidFill>
                  <a:srgbClr val="FFC000"/>
                </a:solidFill>
              </a:rPr>
              <a:t>THANK YOU</a:t>
            </a:r>
          </a:p>
        </p:txBody>
      </p:sp>
      <p:sp>
        <p:nvSpPr>
          <p:cNvPr id="15" name="Text Placeholder 14">
            <a:extLst>
              <a:ext uri="{FF2B5EF4-FFF2-40B4-BE49-F238E27FC236}">
                <a16:creationId xmlns:a16="http://schemas.microsoft.com/office/drawing/2014/main" id="{F4027D16-8477-9439-2912-A02011AD8AC6}"/>
              </a:ext>
            </a:extLst>
          </p:cNvPr>
          <p:cNvSpPr>
            <a:spLocks noGrp="1"/>
          </p:cNvSpPr>
          <p:nvPr>
            <p:ph type="body" sz="quarter" idx="11"/>
          </p:nvPr>
        </p:nvSpPr>
        <p:spPr>
          <a:xfrm>
            <a:off x="3004471" y="4123180"/>
            <a:ext cx="8008734" cy="1395464"/>
          </a:xfrm>
        </p:spPr>
        <p:txBody>
          <a:bodyPr vert="horz" lIns="0" tIns="0" rIns="0" bIns="0" rtlCol="0" anchor="t">
            <a:noAutofit/>
          </a:bodyPr>
          <a:lstStyle/>
          <a:p>
            <a:r>
              <a:rPr lang="en-US">
                <a:solidFill>
                  <a:schemeClr val="bg1">
                    <a:lumMod val="85000"/>
                  </a:schemeClr>
                </a:solidFill>
              </a:rPr>
              <a:t>Shekhar Anand</a:t>
            </a:r>
          </a:p>
          <a:p>
            <a:r>
              <a:rPr lang="en-US">
                <a:solidFill>
                  <a:schemeClr val="bg1">
                    <a:lumMod val="85000"/>
                  </a:schemeClr>
                </a:solidFill>
              </a:rPr>
              <a:t>SHekharanand650@gmail.com</a:t>
            </a:r>
          </a:p>
          <a:p>
            <a:endParaRPr lang="en-US">
              <a:solidFill>
                <a:schemeClr val="bg1">
                  <a:lumMod val="85000"/>
                </a:schemeClr>
              </a:solidFill>
            </a:endParaRPr>
          </a:p>
        </p:txBody>
      </p:sp>
    </p:spTree>
    <p:extLst>
      <p:ext uri="{BB962C8B-B14F-4D97-AF65-F5344CB8AC3E}">
        <p14:creationId xmlns:p14="http://schemas.microsoft.com/office/powerpoint/2010/main" val="1988437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841248"/>
            <a:ext cx="10479024" cy="557784"/>
          </a:xfrm>
        </p:spPr>
        <p:txBody>
          <a:bodyPr/>
          <a:lstStyle/>
          <a:p>
            <a:r>
              <a:rPr lang="en-US">
                <a:solidFill>
                  <a:srgbClr val="0070C0"/>
                </a:solidFill>
                <a:ea typeface="+mj-lt"/>
                <a:cs typeface="+mj-lt"/>
              </a:rPr>
              <a:t>Detail of outliers in application data</a:t>
            </a:r>
            <a:endParaRPr lang="en-US">
              <a:solidFill>
                <a:srgbClr val="0070C0"/>
              </a:solidFill>
            </a:endParaRPr>
          </a:p>
          <a:p>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41248" y="1930117"/>
            <a:ext cx="10360228" cy="2992796"/>
          </a:xfrm>
        </p:spPr>
        <p:txBody>
          <a:bodyPr vert="horz" lIns="0" tIns="0" rIns="0" bIns="0" rtlCol="0" anchor="t">
            <a:normAutofit/>
          </a:bodyPr>
          <a:lstStyle/>
          <a:p>
            <a:pPr marL="347345" indent="-347345"/>
            <a:r>
              <a:rPr lang="en-US">
                <a:solidFill>
                  <a:schemeClr val="tx1"/>
                </a:solidFill>
                <a:latin typeface="Calibri"/>
                <a:ea typeface="+mn-lt"/>
                <a:cs typeface="+mn-lt"/>
              </a:rPr>
              <a:t>There are few columns where the outlier values are standing out from the rest of the values.</a:t>
            </a:r>
            <a:endParaRPr lang="en-US">
              <a:solidFill>
                <a:schemeClr val="tx1"/>
              </a:solidFill>
              <a:latin typeface="Calibri"/>
              <a:ea typeface="Calibri"/>
              <a:cs typeface="Calibri"/>
            </a:endParaRPr>
          </a:p>
          <a:p>
            <a:pPr marL="347345" indent="-347345"/>
            <a:r>
              <a:rPr lang="en-US">
                <a:solidFill>
                  <a:schemeClr val="tx1"/>
                </a:solidFill>
                <a:latin typeface="Calibri"/>
                <a:ea typeface="+mn-lt"/>
                <a:cs typeface="+mn-lt"/>
              </a:rPr>
              <a:t>Few columns were having continuous range of values above the upper fence by plotting the graph using boxplot.</a:t>
            </a:r>
            <a:endParaRPr lang="en-US">
              <a:solidFill>
                <a:schemeClr val="tx1"/>
              </a:solidFill>
              <a:latin typeface="Calibri"/>
              <a:ea typeface="Calibri"/>
              <a:cs typeface="Calibri"/>
            </a:endParaRPr>
          </a:p>
          <a:p>
            <a:pPr marL="347345" indent="-347345"/>
            <a:r>
              <a:rPr lang="en-US">
                <a:solidFill>
                  <a:schemeClr val="tx1"/>
                </a:solidFill>
                <a:latin typeface="Calibri"/>
                <a:ea typeface="+mn-lt"/>
                <a:cs typeface="+mn-lt"/>
              </a:rPr>
              <a:t>List of Outliers – 'CNT_CHILDREN', 'AMT_INCOME_TOTAL', 'AMT_CREDIT', 'AMT_ANNUITY', 'AMT_GOODS_PRICE', 'DAYS_BIRTH', 'DAYS_EMPLOYED', 'DAYS_REGISTRATION'</a:t>
            </a:r>
            <a:endParaRPr lang="en-US">
              <a:solidFill>
                <a:schemeClr val="tx1"/>
              </a:solidFill>
              <a:latin typeface="Calibri"/>
              <a:ea typeface="Calibri"/>
              <a:cs typeface="Calibri"/>
            </a:endParaRPr>
          </a:p>
          <a:p>
            <a:pPr marL="347345" indent="-347345"/>
            <a:r>
              <a:rPr lang="en-US">
                <a:solidFill>
                  <a:schemeClr val="tx1"/>
                </a:solidFill>
                <a:latin typeface="Calibri"/>
                <a:ea typeface="+mn-lt"/>
                <a:cs typeface="+mn-lt"/>
              </a:rPr>
              <a:t>We are not deleting the outlier data points due to the importance of data while doing analysis.</a:t>
            </a:r>
            <a:endParaRPr lang="en-US">
              <a:solidFill>
                <a:schemeClr val="tx1"/>
              </a:solidFill>
              <a:latin typeface="Aptos Light"/>
              <a:ea typeface="Calibri"/>
              <a:cs typeface="Calibri"/>
            </a:endParaRPr>
          </a:p>
          <a:p>
            <a:pPr marL="347345" indent="-347345"/>
            <a:endParaRPr lang="en-US">
              <a:solidFill>
                <a:schemeClr val="tx1"/>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5</a:t>
            </a:fld>
            <a:endParaRPr lang="en-US"/>
          </a:p>
        </p:txBody>
      </p:sp>
    </p:spTree>
    <p:extLst>
      <p:ext uri="{BB962C8B-B14F-4D97-AF65-F5344CB8AC3E}">
        <p14:creationId xmlns:p14="http://schemas.microsoft.com/office/powerpoint/2010/main" val="3688475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841248"/>
            <a:ext cx="10479024" cy="557784"/>
          </a:xfrm>
        </p:spPr>
        <p:txBody>
          <a:bodyPr/>
          <a:lstStyle/>
          <a:p>
            <a:r>
              <a:rPr lang="en-US">
                <a:solidFill>
                  <a:srgbClr val="0070C0"/>
                </a:solidFill>
                <a:ea typeface="+mj-lt"/>
                <a:cs typeface="+mj-lt"/>
              </a:rPr>
              <a:t>TARGET Column</a:t>
            </a:r>
            <a:endParaRPr lang="en-US">
              <a:solidFill>
                <a:srgbClr val="0070C0"/>
              </a:solidFill>
            </a:endParaRPr>
          </a:p>
          <a:p>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41248" y="1930117"/>
            <a:ext cx="4891035" cy="2992796"/>
          </a:xfrm>
        </p:spPr>
        <p:txBody>
          <a:bodyPr vert="horz" lIns="0" tIns="0" rIns="0" bIns="0" rtlCol="0" anchor="t">
            <a:normAutofit/>
          </a:bodyPr>
          <a:lstStyle/>
          <a:p>
            <a:pPr marL="347345" indent="-347345"/>
            <a:r>
              <a:rPr lang="en-US">
                <a:solidFill>
                  <a:schemeClr val="tx1"/>
                </a:solidFill>
                <a:ea typeface="+mn-lt"/>
                <a:cs typeface="+mn-lt"/>
              </a:rPr>
              <a:t>Ratio of Target column 0 and 1 is 11.38</a:t>
            </a:r>
          </a:p>
          <a:p>
            <a:pPr marL="0" indent="0">
              <a:buNone/>
            </a:pPr>
            <a:r>
              <a:rPr lang="en-US">
                <a:solidFill>
                  <a:schemeClr val="tx1"/>
                </a:solidFill>
                <a:ea typeface="+mn-lt"/>
                <a:cs typeface="+mn-lt"/>
              </a:rPr>
              <a:t>               0 – NO - 2,82,686</a:t>
            </a:r>
          </a:p>
          <a:p>
            <a:pPr marL="0" indent="0">
              <a:buNone/>
            </a:pPr>
            <a:r>
              <a:rPr lang="en-US">
                <a:solidFill>
                  <a:schemeClr val="tx1"/>
                </a:solidFill>
                <a:ea typeface="+mn-lt"/>
                <a:cs typeface="+mn-lt"/>
              </a:rPr>
              <a:t>               1 – Yes - 24,825</a:t>
            </a:r>
            <a:endParaRPr lang="en-US">
              <a:solidFill>
                <a:schemeClr val="tx1"/>
              </a:solidFill>
            </a:endParaRPr>
          </a:p>
          <a:p>
            <a:pPr marL="347345" indent="-347345"/>
            <a:r>
              <a:rPr lang="en-US">
                <a:solidFill>
                  <a:schemeClr val="tx1"/>
                </a:solidFill>
                <a:ea typeface="+mn-lt"/>
                <a:cs typeface="+mn-lt"/>
              </a:rPr>
              <a:t>1 in every 11 applicant has payment difficulty</a:t>
            </a:r>
            <a:endParaRPr lang="en-US">
              <a:solidFill>
                <a:schemeClr val="tx1"/>
              </a:solidFill>
            </a:endParaRPr>
          </a:p>
          <a:p>
            <a:pPr marL="347345" indent="-347345"/>
            <a:endParaRPr lang="en-US">
              <a:solidFill>
                <a:schemeClr val="tx1"/>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6</a:t>
            </a:fld>
            <a:endParaRPr lang="en-US"/>
          </a:p>
        </p:txBody>
      </p:sp>
      <p:pic>
        <p:nvPicPr>
          <p:cNvPr id="3" name="Picture 2" descr="A graph with a bar&#10;&#10;Description automatically generated">
            <a:extLst>
              <a:ext uri="{FF2B5EF4-FFF2-40B4-BE49-F238E27FC236}">
                <a16:creationId xmlns:a16="http://schemas.microsoft.com/office/drawing/2014/main" id="{5CB97944-DC8C-5EB0-A294-EF8CDAB6001B}"/>
              </a:ext>
            </a:extLst>
          </p:cNvPr>
          <p:cNvPicPr>
            <a:picLocks noChangeAspect="1"/>
          </p:cNvPicPr>
          <p:nvPr/>
        </p:nvPicPr>
        <p:blipFill>
          <a:blip r:embed="rId2"/>
          <a:stretch>
            <a:fillRect/>
          </a:stretch>
        </p:blipFill>
        <p:spPr>
          <a:xfrm>
            <a:off x="6276795" y="1254842"/>
            <a:ext cx="5476315" cy="4114800"/>
          </a:xfrm>
          <a:prstGeom prst="rect">
            <a:avLst/>
          </a:prstGeom>
        </p:spPr>
      </p:pic>
    </p:spTree>
    <p:extLst>
      <p:ext uri="{BB962C8B-B14F-4D97-AF65-F5344CB8AC3E}">
        <p14:creationId xmlns:p14="http://schemas.microsoft.com/office/powerpoint/2010/main" val="218939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417232" y="2740103"/>
            <a:ext cx="11662925" cy="858897"/>
          </a:xfrm>
        </p:spPr>
        <p:txBody>
          <a:bodyPr/>
          <a:lstStyle/>
          <a:p>
            <a:r>
              <a:rPr lang="en-US" sz="3600" b="0">
                <a:solidFill>
                  <a:schemeClr val="accent4">
                    <a:lumMod val="60000"/>
                    <a:lumOff val="40000"/>
                  </a:schemeClr>
                </a:solidFill>
              </a:rPr>
              <a:t>UNIVARITAE ANALYSIS ON APPLICATION DATASET</a:t>
            </a:r>
            <a:endParaRPr lang="en-US">
              <a:solidFill>
                <a:schemeClr val="accent4">
                  <a:lumMod val="60000"/>
                  <a:lumOff val="40000"/>
                </a:schemeClr>
              </a:solidFill>
            </a:endParaRPr>
          </a:p>
        </p:txBody>
      </p:sp>
    </p:spTree>
    <p:extLst>
      <p:ext uri="{BB962C8B-B14F-4D97-AF65-F5344CB8AC3E}">
        <p14:creationId xmlns:p14="http://schemas.microsoft.com/office/powerpoint/2010/main" val="110528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841248"/>
            <a:ext cx="10479024" cy="557784"/>
          </a:xfrm>
        </p:spPr>
        <p:txBody>
          <a:bodyPr/>
          <a:lstStyle/>
          <a:p>
            <a:r>
              <a:rPr lang="en-US">
                <a:solidFill>
                  <a:srgbClr val="0070C0"/>
                </a:solidFill>
                <a:ea typeface="+mj-lt"/>
                <a:cs typeface="+mj-lt"/>
              </a:rPr>
              <a:t>Analysis of occupation type</a:t>
            </a:r>
            <a:endParaRPr lang="en-US">
              <a:solidFill>
                <a:srgbClr val="0070C0"/>
              </a:solidFill>
            </a:endParaRPr>
          </a:p>
          <a:p>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246168" y="2286537"/>
            <a:ext cx="3784907" cy="2279958"/>
          </a:xfrm>
        </p:spPr>
        <p:txBody>
          <a:bodyPr vert="horz" lIns="0" tIns="0" rIns="0" bIns="0" rtlCol="0" anchor="t">
            <a:normAutofit fontScale="92500"/>
          </a:bodyPr>
          <a:lstStyle/>
          <a:p>
            <a:pPr marL="347345" indent="-347345"/>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mn-lt"/>
                <a:cs typeface="+mn-lt"/>
              </a:rPr>
              <a:t>Unknown is more in both Defaulter(1) and non-defaulter(0)</a:t>
            </a:r>
            <a:endParaRPr lang="en-US">
              <a:solidFill>
                <a:schemeClr val="accent3">
                  <a:lumMod val="76000"/>
                </a:schemeClr>
              </a:solidFill>
              <a:latin typeface="Calibri"/>
              <a:ea typeface="Calibri"/>
              <a:cs typeface="Calibri"/>
            </a:endParaRPr>
          </a:p>
          <a:p>
            <a:pPr marL="347345" indent="-347345"/>
            <a:r>
              <a:rPr lang="en-US">
                <a:solidFill>
                  <a:schemeClr val="accent3">
                    <a:lumMod val="76000"/>
                  </a:schemeClr>
                </a:solidFill>
                <a:latin typeface="Calibri"/>
                <a:ea typeface="Calibri"/>
                <a:cs typeface="Calibri"/>
              </a:rPr>
              <a:t>Laborers is 2nd more Defaulter(1) and non-defaulter(0)</a:t>
            </a:r>
          </a:p>
          <a:p>
            <a:pPr marL="0" indent="0">
              <a:buNone/>
            </a:pPr>
            <a:endParaRPr lang="en-US">
              <a:solidFill>
                <a:schemeClr val="accent3">
                  <a:lumMod val="76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a:p>
        </p:txBody>
      </p:sp>
      <p:pic>
        <p:nvPicPr>
          <p:cNvPr id="7" name="Picture 6">
            <a:extLst>
              <a:ext uri="{FF2B5EF4-FFF2-40B4-BE49-F238E27FC236}">
                <a16:creationId xmlns:a16="http://schemas.microsoft.com/office/drawing/2014/main" id="{90163672-ECB6-51C9-900D-0155B1C90EB8}"/>
              </a:ext>
            </a:extLst>
          </p:cNvPr>
          <p:cNvPicPr>
            <a:picLocks noChangeAspect="1"/>
          </p:cNvPicPr>
          <p:nvPr/>
        </p:nvPicPr>
        <p:blipFill>
          <a:blip r:embed="rId2"/>
          <a:stretch>
            <a:fillRect/>
          </a:stretch>
        </p:blipFill>
        <p:spPr>
          <a:xfrm>
            <a:off x="368709" y="1540074"/>
            <a:ext cx="7632288" cy="4269466"/>
          </a:xfrm>
          <a:prstGeom prst="rect">
            <a:avLst/>
          </a:prstGeom>
        </p:spPr>
      </p:pic>
    </p:spTree>
    <p:extLst>
      <p:ext uri="{BB962C8B-B14F-4D97-AF65-F5344CB8AC3E}">
        <p14:creationId xmlns:p14="http://schemas.microsoft.com/office/powerpoint/2010/main" val="214823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441813" y="361925"/>
            <a:ext cx="10479024" cy="557784"/>
          </a:xfrm>
        </p:spPr>
        <p:txBody>
          <a:bodyPr/>
          <a:lstStyle/>
          <a:p>
            <a:r>
              <a:rPr lang="en-US">
                <a:solidFill>
                  <a:srgbClr val="0070C0"/>
                </a:solidFill>
                <a:ea typeface="+mj-lt"/>
                <a:cs typeface="+mj-lt"/>
              </a:rPr>
              <a:t>Analysis of LOAN type</a:t>
            </a:r>
            <a:endParaRPr lang="en-US">
              <a:solidFill>
                <a:srgbClr val="0070C0"/>
              </a:solidFill>
            </a:endParaRPr>
          </a:p>
          <a:p>
            <a:endParaRPr lang="en-US">
              <a:solidFill>
                <a:srgbClr val="0070C0"/>
              </a:solidFill>
            </a:endParaRP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614878" y="2728989"/>
            <a:ext cx="3575971" cy="1401200"/>
          </a:xfrm>
        </p:spPr>
        <p:txBody>
          <a:bodyPr vert="horz" lIns="0" tIns="0" rIns="0" bIns="0" rtlCol="0" anchor="t">
            <a:normAutofit fontScale="92500" lnSpcReduction="10000"/>
          </a:bodyPr>
          <a:lstStyle/>
          <a:p>
            <a:pPr marL="347345" indent="-347345"/>
            <a:endParaRPr lang="en-US">
              <a:solidFill>
                <a:schemeClr val="accent3">
                  <a:lumMod val="76000"/>
                </a:schemeClr>
              </a:solidFill>
            </a:endParaRPr>
          </a:p>
          <a:p>
            <a:pPr marL="347345" indent="-347345"/>
            <a:r>
              <a:rPr lang="en-US">
                <a:solidFill>
                  <a:schemeClr val="accent3">
                    <a:lumMod val="76000"/>
                  </a:schemeClr>
                </a:solidFill>
              </a:rPr>
              <a:t>Cash Loans is more in both Defaulters(1) and non-defaulters(0) </a:t>
            </a:r>
          </a:p>
          <a:p>
            <a:pPr marL="347345" indent="-347345"/>
            <a:endParaRPr lang="en-US">
              <a:solidFill>
                <a:schemeClr val="accent3">
                  <a:lumMod val="76000"/>
                </a:schemeClr>
              </a:solidFill>
              <a:latin typeface="Aptos Light"/>
              <a:ea typeface="Calibri"/>
              <a:cs typeface="Calibri"/>
            </a:endParaRPr>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9</a:t>
            </a:fld>
            <a:endParaRPr lang="en-US"/>
          </a:p>
        </p:txBody>
      </p:sp>
      <p:pic>
        <p:nvPicPr>
          <p:cNvPr id="3" name="Picture 2">
            <a:extLst>
              <a:ext uri="{FF2B5EF4-FFF2-40B4-BE49-F238E27FC236}">
                <a16:creationId xmlns:a16="http://schemas.microsoft.com/office/drawing/2014/main" id="{2349E822-E3B1-47DB-C4DA-326D2033D07A}"/>
              </a:ext>
            </a:extLst>
          </p:cNvPr>
          <p:cNvPicPr>
            <a:picLocks noChangeAspect="1"/>
          </p:cNvPicPr>
          <p:nvPr/>
        </p:nvPicPr>
        <p:blipFill>
          <a:blip r:embed="rId2"/>
          <a:stretch>
            <a:fillRect/>
          </a:stretch>
        </p:blipFill>
        <p:spPr>
          <a:xfrm>
            <a:off x="399435" y="1382204"/>
            <a:ext cx="7927258" cy="4665090"/>
          </a:xfrm>
          <a:prstGeom prst="rect">
            <a:avLst/>
          </a:prstGeom>
        </p:spPr>
      </p:pic>
    </p:spTree>
    <p:extLst>
      <p:ext uri="{BB962C8B-B14F-4D97-AF65-F5344CB8AC3E}">
        <p14:creationId xmlns:p14="http://schemas.microsoft.com/office/powerpoint/2010/main" val="2966046157"/>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2.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46EB691-4DD5-4558-B7D1-3EA8CC81E28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45</Slides>
  <Notes>0</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Custom</vt:lpstr>
      <vt:lpstr>Presentation by:      Shekhar Anand </vt:lpstr>
      <vt:lpstr>Business Objectives  </vt:lpstr>
      <vt:lpstr>Problem Statement   </vt:lpstr>
      <vt:lpstr>Methodology </vt:lpstr>
      <vt:lpstr>Detail of outliers in application data </vt:lpstr>
      <vt:lpstr>TARGET Column </vt:lpstr>
      <vt:lpstr>UNIVARITAE ANALYSIS ON APPLICATION DATASET</vt:lpstr>
      <vt:lpstr>Analysis of occupation type </vt:lpstr>
      <vt:lpstr>Analysis of LOAN type </vt:lpstr>
      <vt:lpstr>Analysis of education type </vt:lpstr>
      <vt:lpstr>Analysis of Amount INCOME RANGE </vt:lpstr>
      <vt:lpstr>Analysis of Gender</vt:lpstr>
      <vt:lpstr>Analysis of AGE group</vt:lpstr>
      <vt:lpstr>Analysis of Income type</vt:lpstr>
      <vt:lpstr>Analysis of employment years</vt:lpstr>
      <vt:lpstr>Bivariate ANALYSIS ON APPLICATION DATASET</vt:lpstr>
      <vt:lpstr>Analysis of education type</vt:lpstr>
      <vt:lpstr>Analysis of education Status and amount credit</vt:lpstr>
      <vt:lpstr>Analysis of amount goods price and amount credit</vt:lpstr>
      <vt:lpstr>Analysis of name income type and amount income total</vt:lpstr>
      <vt:lpstr>Multi-variate ANALYSIS ON APPLICATION DATASET</vt:lpstr>
      <vt:lpstr>Analysis of AMT_INCOME_TOTAL, AMT_CREDIT, AMT_ANNUITY and AMT_GOODS_PRICE </vt:lpstr>
      <vt:lpstr>Analysis of EMPLOYEMENT_YEARS vs AMT_CREDIT_RANGE for Target columns </vt:lpstr>
      <vt:lpstr>Analysis of EMPLOYEMENT_YEARS vs AMT_CREDIT_RANGE for Target columns </vt:lpstr>
      <vt:lpstr>Analysis of CODE_GENDER vs NAME_CONTRACT_TYPE</vt:lpstr>
      <vt:lpstr>Analysis of CODE_GENDER vs OCCUPATION_TYPE</vt:lpstr>
      <vt:lpstr>Analysis of NAME_FAMILY_STATUS vs NAME_INCOME_TYPE  </vt:lpstr>
      <vt:lpstr>Univariate ANALYSIS ON Previous APPLICATION DATASET</vt:lpstr>
      <vt:lpstr>Analysis of Loan Purpose</vt:lpstr>
      <vt:lpstr>Analysis of Contract type and Status, Client and channel type, contract status   </vt:lpstr>
      <vt:lpstr>Bivariate ANALYSIS ON Previous APPLICATION DATASET</vt:lpstr>
      <vt:lpstr>Analysis of Contract status and Amount credit</vt:lpstr>
      <vt:lpstr>Analysis of product combination and amount goods price</vt:lpstr>
      <vt:lpstr>Multi-variate ANALYSIS ON Previous APPLICATION DATASET</vt:lpstr>
      <vt:lpstr>Analysis of weekday appr process start and contract type on amount goods price</vt:lpstr>
      <vt:lpstr>Analysis of weekday appr process start and contract type on amount application</vt:lpstr>
      <vt:lpstr>                    ANALYSIS of Merged Data set ON:      Current Application and Previous APPLICATION</vt:lpstr>
      <vt:lpstr>Analysis of Loan status</vt:lpstr>
      <vt:lpstr>Analysis of Client type</vt:lpstr>
      <vt:lpstr>Analysis of Client type on contract status</vt:lpstr>
      <vt:lpstr>Analysis of Previous loan status and current defaulters on Gender </vt:lpstr>
      <vt:lpstr>Analysis of Previous loan status and current defaulters on Age group</vt:lpstr>
      <vt:lpstr>Analysis of credit amount and housing type on target</vt:lpstr>
      <vt:lpstr> 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6</cp:revision>
  <dcterms:created xsi:type="dcterms:W3CDTF">2024-12-28T17:43:16Z</dcterms:created>
  <dcterms:modified xsi:type="dcterms:W3CDTF">2024-12-31T07:32:23Z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